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Avenir Next LT Pro" panose="020B0504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lacial Indifference" panose="020B0604020202020204" charset="0"/>
      <p:regular r:id="rId49"/>
    </p:embeddedFont>
    <p:embeddedFont>
      <p:font typeface="Glacial Indifference Bold" panose="020B0604020202020204" charset="0"/>
      <p:regular r:id="rId50"/>
    </p:embeddedFont>
    <p:embeddedFont>
      <p:font typeface="Glacial Indifference Bold Italics" panose="020B0604020202020204" charset="0"/>
      <p:regular r:id="rId51"/>
    </p:embeddedFont>
    <p:embeddedFont>
      <p:font typeface="Glacial Indifference Italics" panose="020B0604020202020204" charset="0"/>
      <p:regular r:id="rId52"/>
    </p:embeddedFont>
    <p:embeddedFont>
      <p:font typeface="League Spartan" panose="020B0604020202020204" charset="0"/>
      <p:regular r:id="rId53"/>
    </p:embeddedFont>
    <p:embeddedFont>
      <p:font typeface="Open Sans" panose="020B0606030504020204" pitchFamily="34" charset="0"/>
      <p:regular r:id="rId54"/>
    </p:embeddedFont>
    <p:embeddedFont>
      <p:font typeface="Open Sans Bold" panose="020B0604020202020204" charset="0"/>
      <p:regular r:id="rId55"/>
    </p:embeddedFont>
    <p:embeddedFont>
      <p:font typeface="Open Sans Bold Italics" panose="020B0604020202020204" charset="0"/>
      <p:regular r:id="rId56"/>
    </p:embeddedFont>
    <p:embeddedFont>
      <p:font typeface="Open Sans Light Italics" panose="020B0604020202020204" charset="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Alternate Title </a:t>
            </a:r>
          </a:p>
          <a:p>
            <a:pPr lvl="0"/>
            <a:r>
              <a:rPr lang="en-US"/>
              <a:t>----------------------</a:t>
            </a:r>
          </a:p>
          <a:p>
            <a:pPr lvl="0"/>
            <a:r>
              <a:rPr lang="en-US"/>
              <a:t>**RE-WONDERFUL INDONESIA :</a:t>
            </a:r>
          </a:p>
          <a:p>
            <a:pPr lvl="0"/>
            <a:r>
              <a:rPr lang="en-US"/>
              <a:t>BANGKITKAN KEMBALI PESONA PARIWISATA INDONESIA</a:t>
            </a:r>
          </a:p>
          <a:p>
            <a:pPr lvl="0"/>
            <a:endParaRPr lang="en-US"/>
          </a:p>
          <a:p>
            <a:pPr lvl="0"/>
            <a:r>
              <a:rPr lang="en-US"/>
              <a:t>ANALISA &amp; REKOMENDASI KEBIJAKAN UNTUK AKSELERASI PEMULIHAN</a:t>
            </a:r>
          </a:p>
          <a:p>
            <a:pPr lvl="0"/>
            <a:r>
              <a:rPr lang="en-US"/>
              <a:t>INDUSTRI PARIWISATA</a:t>
            </a:r>
          </a:p>
          <a:p>
            <a:pPr lvl="0"/>
            <a:endParaRPr lang="en-US"/>
          </a:p>
          <a:p>
            <a:pPr lvl="0"/>
            <a:r>
              <a:rPr lang="en-US"/>
              <a:t>PANDEMI COVID-19 DAN PARIWISATA INDONESIA :</a:t>
            </a:r>
          </a:p>
          <a:p>
            <a:pPr lvl="0"/>
            <a:r>
              <a:rPr lang="en-US"/>
              <a:t>ANALISIS &amp; PANDUAN KEBIJAKAN PEMERINTAH</a:t>
            </a:r>
          </a:p>
          <a:p>
            <a:pPr lvl="0"/>
            <a:endParaRPr lang="en-US"/>
          </a:p>
          <a:p>
            <a:pPr lvl="0"/>
            <a:r>
              <a:rPr lang="en-US"/>
              <a:t>PARIWISATA INDONESIA :</a:t>
            </a:r>
          </a:p>
          <a:p>
            <a:pPr lvl="0"/>
            <a:r>
              <a:rPr lang="en-US"/>
              <a:t>BANGKIT DENGAN GESIT UNTUK CAPAI PEMULIHAN EKONOMI DAN MELEJIT</a:t>
            </a:r>
          </a:p>
          <a:p>
            <a:pPr lvl="0"/>
            <a:endParaRPr lang="en-US"/>
          </a:p>
          <a:p>
            <a:pPr lvl="0"/>
            <a:r>
              <a:rPr lang="en-US"/>
              <a:t>PARIWISATA INDONESIA : </a:t>
            </a:r>
          </a:p>
          <a:p>
            <a:pPr lvl="0"/>
            <a:r>
              <a:rPr lang="en-US"/>
              <a:t>HABIS SAKIT </a:t>
            </a:r>
          </a:p>
          <a:p>
            <a:pPr lvl="0"/>
            <a:r>
              <a:rPr lang="en-US"/>
              <a:t>MARI BANGKIT</a:t>
            </a:r>
          </a:p>
          <a:p>
            <a:pPr lvl="0"/>
            <a:r>
              <a:rPr lang="en-US"/>
              <a:t>DAN MELEJIT</a:t>
            </a:r>
          </a:p>
          <a:p>
            <a:pPr lvl="0"/>
            <a:endParaRPr lang="en-US"/>
          </a:p>
          <a:p>
            <a:pPr lvl="0"/>
            <a:r>
              <a:rPr lang="en-US"/>
              <a:t>ANALISIS DAMPAK PANDEMI COVID-19 TERHADAP INDUSTRI PARIWISATA INDONESIA DAN FAKTOR PEMULIHAN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Tidak ada visualisasi, consider other point to highlight as reason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Kasih highlight ke poin" penting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Penambahan berapa dari kondisi sekarang? </a:t>
            </a:r>
          </a:p>
          <a:p>
            <a:pPr lvl="0"/>
            <a:endParaRPr lang="en-US"/>
          </a:p>
          <a:p>
            <a:pPr lvl="0"/>
            <a:r>
              <a:rPr lang="en-US"/>
              <a:t>Trendnya apakah benar menurun?</a:t>
            </a:r>
          </a:p>
          <a:p>
            <a:pPr lvl="0"/>
            <a:endParaRPr lang="en-US"/>
          </a:p>
          <a:p>
            <a:pPr lvl="0"/>
            <a:r>
              <a:rPr lang="en-US"/>
              <a:t>Pengendalian pandemi merupakan kunci pemulihan industri pariwisata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Kasih frame di Tableau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Faktor penghambat :</a:t>
            </a:r>
          </a:p>
          <a:p>
            <a:pPr lvl="0"/>
            <a:r>
              <a:rPr lang="en-US"/>
              <a:t>Dibuat dalam bentuk list</a:t>
            </a:r>
          </a:p>
          <a:p>
            <a:pPr lvl="0"/>
            <a:endParaRPr lang="en-US"/>
          </a:p>
          <a:p>
            <a:pPr lvl="0"/>
            <a:r>
              <a:rPr lang="en-US"/>
              <a:t>Problem apa yang ingin kamu solve</a:t>
            </a:r>
          </a:p>
          <a:p>
            <a:pPr lvl="0"/>
            <a:endParaRPr lang="en-US"/>
          </a:p>
          <a:p>
            <a:pPr lvl="0"/>
            <a:r>
              <a:rPr lang="en-US"/>
              <a:t>Goals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3.sv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sv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4789" r="8091" b="1288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7405" y="0"/>
            <a:ext cx="14250774" cy="10426478"/>
            <a:chOff x="0" y="0"/>
            <a:chExt cx="261588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5880" cy="1913890"/>
            </a:xfrm>
            <a:custGeom>
              <a:avLst/>
              <a:gdLst/>
              <a:ahLst/>
              <a:cxnLst/>
              <a:rect l="l" t="t" r="r" b="b"/>
              <a:pathLst>
                <a:path w="2615880" h="1913890">
                  <a:moveTo>
                    <a:pt x="0" y="0"/>
                  </a:moveTo>
                  <a:lnTo>
                    <a:pt x="2615880" y="0"/>
                  </a:lnTo>
                  <a:lnTo>
                    <a:pt x="26158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95291" y="3038830"/>
            <a:ext cx="11983240" cy="1134343"/>
            <a:chOff x="0" y="0"/>
            <a:chExt cx="4053590" cy="383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3590" cy="383716"/>
            </a:xfrm>
            <a:custGeom>
              <a:avLst/>
              <a:gdLst/>
              <a:ahLst/>
              <a:cxnLst/>
              <a:rect l="l" t="t" r="r" b="b"/>
              <a:pathLst>
                <a:path w="4053590" h="383716">
                  <a:moveTo>
                    <a:pt x="0" y="0"/>
                  </a:moveTo>
                  <a:lnTo>
                    <a:pt x="4053590" y="0"/>
                  </a:lnTo>
                  <a:lnTo>
                    <a:pt x="4053590" y="383716"/>
                  </a:lnTo>
                  <a:lnTo>
                    <a:pt x="0" y="383716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014126" y="6185652"/>
            <a:ext cx="5968605" cy="6145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C8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54479" y="8169251"/>
            <a:ext cx="12458700" cy="979428"/>
            <a:chOff x="0" y="0"/>
            <a:chExt cx="16611600" cy="130590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6611600" cy="50800"/>
            </a:xfrm>
            <a:prstGeom prst="rect">
              <a:avLst/>
            </a:prstGeom>
            <a:solidFill>
              <a:srgbClr val="1D12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42331" y="232120"/>
              <a:ext cx="16169269" cy="107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04"/>
                </a:lnSpc>
              </a:pPr>
              <a:r>
                <a:rPr lang="en-US" sz="2700" spc="189">
                  <a:solidFill>
                    <a:srgbClr val="1D1233"/>
                  </a:solidFill>
                  <a:latin typeface="Arimo"/>
                </a:rPr>
                <a:t>Analisa situasi terkini dan rekomendasi kebijakan untuk menghidupkan kembali industri pariwisata Indonesia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32509" y="8169886"/>
            <a:ext cx="319662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05857" y="3315923"/>
            <a:ext cx="1210732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75"/>
              </a:lnSpc>
            </a:pPr>
            <a:r>
              <a:rPr lang="en-US" sz="5500">
                <a:solidFill>
                  <a:srgbClr val="1D1233"/>
                </a:solidFill>
                <a:latin typeface="League Spartan"/>
              </a:rPr>
              <a:t>RE-WONDERFUL INDONESIA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509" y="7357542"/>
            <a:ext cx="3196622" cy="62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2098" spc="230">
                <a:solidFill>
                  <a:srgbClr val="ECEFEB"/>
                </a:solidFill>
                <a:latin typeface="Glacial Indifference Bold"/>
              </a:rPr>
              <a:t>BY TEAM LINEARREGRESSION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509" y="8420735"/>
            <a:ext cx="3196622" cy="146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Elvan Selvano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Roland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Jonathan Kristanto</a:t>
            </a:r>
          </a:p>
          <a:p>
            <a:pPr>
              <a:lnSpc>
                <a:spcPts val="2873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Darnell Kikoo</a:t>
            </a:r>
            <a:r>
              <a:rPr lang="en-US" sz="2498" spc="274">
                <a:solidFill>
                  <a:srgbClr val="ECEFEB"/>
                </a:solidFill>
                <a:latin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5969" y="723900"/>
            <a:ext cx="2733331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000" spc="140">
                <a:solidFill>
                  <a:srgbClr val="1D1233"/>
                </a:solidFill>
                <a:latin typeface="Arimo"/>
              </a:rPr>
              <a:t>Oktober 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4504" y="4247906"/>
            <a:ext cx="10998675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25"/>
              </a:lnSpc>
            </a:pPr>
            <a:r>
              <a:rPr lang="en-US" sz="5300" dirty="0">
                <a:solidFill>
                  <a:srgbClr val="1D1233"/>
                </a:solidFill>
                <a:latin typeface="League Spartan"/>
              </a:rPr>
              <a:t> BANGKITKAN KEMBALI PESONA </a:t>
            </a:r>
            <a:r>
              <a:rPr lang="en-US" sz="5300" dirty="0">
                <a:solidFill>
                  <a:srgbClr val="1D1233"/>
                </a:solidFill>
                <a:latin typeface="League Spartan" panose="020B0604020202020204" charset="0"/>
              </a:rPr>
              <a:t>PARIWISATA INDONESIA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3775677"/>
            <a:ext cx="14858735" cy="158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Bagaimana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kondisi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setelah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pandemi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Covid-19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berlangsung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selama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lebih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dari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1,5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tahun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44C8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824656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FFFFFF"/>
                </a:solidFill>
                <a:latin typeface="Avenir Next LT Pro"/>
              </a:rPr>
              <a:t>INSIGHT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286000" y="6065204"/>
            <a:ext cx="2667000" cy="940546"/>
            <a:chOff x="0" y="0"/>
            <a:chExt cx="1552687" cy="477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687" cy="477699"/>
            </a:xfrm>
            <a:custGeom>
              <a:avLst/>
              <a:gdLst/>
              <a:ahLst/>
              <a:cxnLst/>
              <a:rect l="l" t="t" r="r" b="b"/>
              <a:pathLst>
                <a:path w="1552687" h="477699">
                  <a:moveTo>
                    <a:pt x="0" y="0"/>
                  </a:moveTo>
                  <a:lnTo>
                    <a:pt x="1552687" y="0"/>
                  </a:lnTo>
                  <a:lnTo>
                    <a:pt x="1552687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5143500"/>
            <a:ext cx="2161963" cy="883604"/>
            <a:chOff x="0" y="0"/>
            <a:chExt cx="1158963" cy="477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963" cy="477699"/>
            </a:xfrm>
            <a:custGeom>
              <a:avLst/>
              <a:gdLst/>
              <a:ahLst/>
              <a:cxnLst/>
              <a:rect l="l" t="t" r="r" b="b"/>
              <a:pathLst>
                <a:path w="1158963" h="477699">
                  <a:moveTo>
                    <a:pt x="0" y="0"/>
                  </a:moveTo>
                  <a:lnTo>
                    <a:pt x="1158963" y="0"/>
                  </a:lnTo>
                  <a:lnTo>
                    <a:pt x="1158963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96121"/>
            <a:ext cx="12458700" cy="382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79"/>
              </a:lnSpc>
            </a:pP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Di Indonesia,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pandemi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memengaruhi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</a:p>
          <a:p>
            <a:pPr>
              <a:lnSpc>
                <a:spcPts val="7579"/>
              </a:lnSpc>
            </a:pP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13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juta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di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industri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pariwisata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, dan 409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ribu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kehilangan</a:t>
            </a:r>
            <a:r>
              <a:rPr lang="en-US" sz="44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44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pekerjaan</a:t>
            </a:r>
            <a:endParaRPr lang="en-US" sz="4400" spc="53" dirty="0">
              <a:solidFill>
                <a:srgbClr val="ECEFEB"/>
              </a:solidFill>
              <a:latin typeface="League Spartan" panose="020B060402020202020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l="47178" t="2968" r="24312" b="1874"/>
          <a:stretch>
            <a:fillRect/>
          </a:stretch>
        </p:blipFill>
        <p:spPr>
          <a:xfrm>
            <a:off x="14601907" y="-276585"/>
            <a:ext cx="4059596" cy="10840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679431" y="1048697"/>
            <a:ext cx="579869" cy="4407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028700" y="8458200"/>
            <a:ext cx="13182600" cy="381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8803005"/>
            <a:ext cx="1008935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0">
                <a:solidFill>
                  <a:srgbClr val="ECEFEB"/>
                </a:solidFill>
                <a:latin typeface="Glacial Indifference"/>
              </a:rPr>
              <a:t>Badan Pusat Statistik, 2020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869991" y="5849420"/>
            <a:ext cx="6400566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799" spc="195">
                <a:solidFill>
                  <a:srgbClr val="ECEFEB"/>
                </a:solidFill>
                <a:latin typeface="Glacial Indifference"/>
              </a:rPr>
              <a:t>Tourism Overview in Indonesia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4190" b="8744"/>
          <a:stretch>
            <a:fillRect/>
          </a:stretch>
        </p:blipFill>
        <p:spPr>
          <a:xfrm>
            <a:off x="9870441" y="2483067"/>
            <a:ext cx="6799870" cy="64634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4742" b="29880"/>
          <a:stretch>
            <a:fillRect/>
          </a:stretch>
        </p:blipFill>
        <p:spPr>
          <a:xfrm>
            <a:off x="1028700" y="2483067"/>
            <a:ext cx="8481248" cy="2028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10701" y="3232032"/>
            <a:ext cx="834823" cy="2650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2025"/>
            <a:ext cx="1513790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Sektor usaha yang berkaitan dengan pariwisata terpukul secara finansial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1007" y="5667172"/>
            <a:ext cx="6763889" cy="17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Glacial Indifference"/>
              </a:rPr>
              <a:t>Terjadi </a:t>
            </a:r>
            <a:r>
              <a:rPr lang="en-US" sz="2412">
                <a:solidFill>
                  <a:srgbClr val="000000"/>
                </a:solidFill>
                <a:latin typeface="Glacial Indifference Bold"/>
              </a:rPr>
              <a:t>penurunan pendapatan</a:t>
            </a:r>
            <a:r>
              <a:rPr lang="en-US" sz="2412">
                <a:solidFill>
                  <a:srgbClr val="000000"/>
                </a:solidFill>
                <a:latin typeface="Glacial Indifference"/>
              </a:rPr>
              <a:t> di semua jenis pajak yang berhubungan dengan sektor pariwisata dengan rata-rata penurunan sebesar </a:t>
            </a:r>
            <a:r>
              <a:rPr lang="en-US" sz="2412">
                <a:solidFill>
                  <a:srgbClr val="FF3D00"/>
                </a:solidFill>
                <a:latin typeface="Glacial Indifference Bold"/>
              </a:rPr>
              <a:t>50.36%</a:t>
            </a:r>
          </a:p>
          <a:p>
            <a:pPr>
              <a:lnSpc>
                <a:spcPts val="3377"/>
              </a:lnSpc>
            </a:pPr>
            <a:endParaRPr lang="en-US" sz="2412">
              <a:solidFill>
                <a:srgbClr val="FF3D00"/>
              </a:solidFill>
              <a:latin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986468"/>
            <a:ext cx="10548704" cy="66121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63818" y="6660473"/>
            <a:ext cx="1280904" cy="1060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47750"/>
            <a:ext cx="1573946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4500" spc="-139">
                <a:solidFill>
                  <a:srgbClr val="000000"/>
                </a:solidFill>
                <a:latin typeface="Glacial Indifference Bold"/>
              </a:rPr>
              <a:t>Pandemi Covid-19 telah berhasil dikendalikan saat ini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4060" y="3039110"/>
            <a:ext cx="4778216" cy="415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Penanganan Covid-19 saat ini telah berhasil melandaikan penambahan kasus Covid-19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Model kami memperkirakan kasus positif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Covid-19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 di Indonesia pada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17 Januari 2022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akan berada di angka sekitar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4,360,000 kasus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7F4DA-5DB6-4B82-849F-6C62466C82E8}"/>
              </a:ext>
            </a:extLst>
          </p:cNvPr>
          <p:cNvSpPr txBox="1"/>
          <p:nvPr/>
        </p:nvSpPr>
        <p:spPr>
          <a:xfrm>
            <a:off x="12573000" y="9352273"/>
            <a:ext cx="468630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Corona.Jakarta.go.id (2021)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901"/>
          <a:stretch>
            <a:fillRect/>
          </a:stretch>
        </p:blipFill>
        <p:spPr>
          <a:xfrm>
            <a:off x="1028700" y="2252440"/>
            <a:ext cx="10924881" cy="6271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13057"/>
            <a:ext cx="1623060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eague Spartan"/>
              </a:rPr>
              <a:t>Penerbangan internasional belum menunjukkan pemulihan berarti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79382" y="3217199"/>
            <a:ext cx="5030514" cy="3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Jumlah penumpang internasional masih bertahan di angka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42 ribu</a:t>
            </a:r>
            <a:r>
              <a:rPr lang="en-US" sz="2500">
                <a:solidFill>
                  <a:srgbClr val="000000"/>
                </a:solidFill>
                <a:latin typeface="Glacial Indifference"/>
              </a:rPr>
              <a:t> sampai Agustus 2021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lacial Indifference"/>
            </a:endParaRPr>
          </a:p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Hal ini disebabkan pandemi yang masih belum usai dan 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pembatasan perjalanan internasional antar negara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 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18438"/>
            <a:ext cx="10937328" cy="60501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91146" y="3510765"/>
            <a:ext cx="632241" cy="5018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19099" y="3414645"/>
            <a:ext cx="753336" cy="5979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9494"/>
            <a:ext cx="12828588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League Spartan"/>
              </a:rPr>
              <a:t>Penerbangan domestik telah mengalami pemulihan, namun...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3144" y="3117850"/>
            <a:ext cx="5293272" cy="400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 Bold"/>
              </a:rPr>
              <a:t>Pemulihan masih belum stabil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, sangat dipengaruhi oleh kondisi pandemi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Kembali terjadi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penurunan tajam jumlah penumpang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sebesar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70%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di bulan Juli 2021 sebesar akibat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gelombang 2 Covid-19 dan PPKM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095767" y="5670538"/>
            <a:ext cx="947377" cy="388399"/>
            <a:chOff x="0" y="0"/>
            <a:chExt cx="1263169" cy="5178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62121"/>
              <a:ext cx="322278" cy="39362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81984" y="-47625"/>
              <a:ext cx="881185" cy="56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2548">
                  <a:solidFill>
                    <a:srgbClr val="FA1815"/>
                  </a:solidFill>
                  <a:latin typeface="Open Sans Bold"/>
                </a:rPr>
                <a:t>70%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3986"/>
          <a:stretch>
            <a:fillRect/>
          </a:stretch>
        </p:blipFill>
        <p:spPr>
          <a:xfrm>
            <a:off x="1517311" y="2211114"/>
            <a:ext cx="9773401" cy="66187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7654" y="2831022"/>
            <a:ext cx="2170532" cy="19442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mancanegara masih belum kembali ke Indonesia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712" y="2153964"/>
            <a:ext cx="5785945" cy="491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7"/>
              </a:lnSpc>
            </a:pPr>
            <a:endParaRPr/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Akibat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perjalanan antar negara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penerbangan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wisatawan mancanegara tidak dapat berkunjung ke Indonesia</a:t>
            </a:r>
          </a:p>
          <a:p>
            <a:pPr>
              <a:lnSpc>
                <a:spcPts val="3507"/>
              </a:lnSpc>
            </a:pPr>
            <a:endParaRPr lang="en-US" sz="2505">
              <a:solidFill>
                <a:srgbClr val="000000"/>
              </a:solidFill>
              <a:latin typeface="Glacial Indifference"/>
            </a:endParaRPr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Perjalanan antar-negara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dipandang membawa resiko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yang jauh lebih besar (Covid-19) dibandingkan keuntungan ekonomi pariwisata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80415" y="2079133"/>
            <a:ext cx="9790019" cy="6604251"/>
            <a:chOff x="0" y="0"/>
            <a:chExt cx="13053359" cy="88056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053359" cy="880566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23408" y="754639"/>
              <a:ext cx="2682202" cy="226310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nasional sudah menunjukkan pemulihan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2169" y="2554174"/>
            <a:ext cx="5802778" cy="600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Pemulihan wisatawan nasional terjadi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secara cepat saat pembatasan kegiatan masyarakat diperlonggar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Saat DKI Jakarta melakukan PSBB transisi pada 12 Oktober 2020 yang mengizinkan tempat rekreasi kembali dibuka.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Wisatawan lokal membanjiri destinasi wisata favorit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Namun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pemulihan ini patut disertai dengan kesadaran</a:t>
            </a:r>
            <a:r>
              <a:rPr lang="en-US" sz="2244">
                <a:solidFill>
                  <a:srgbClr val="000000"/>
                </a:solidFill>
                <a:latin typeface="Glacial Indifference"/>
              </a:rPr>
              <a:t> bahwa pandemi masih mengintai dan pembukaan tempat wisata tidak dapat dilakukan dengan gegabah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6801"/>
          <a:stretch>
            <a:fillRect/>
          </a:stretch>
        </p:blipFill>
        <p:spPr>
          <a:xfrm>
            <a:off x="1046092" y="3230128"/>
            <a:ext cx="9542392" cy="4166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6092" y="962025"/>
            <a:ext cx="16230600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</a:rPr>
              <a:t>Pemulihan industri pariwisata akan bergantung kepada wisatawan domestik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8484" y="3340100"/>
            <a:ext cx="7181850" cy="355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penerbangan sebagai salah satu sarana utama pariwisata kini didominasi oleh penumpang domestik yang menyusun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96.09%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dari total penumpang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Pemerintah dan pelaku industri pariwisata perlu melakukan 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refocusing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pasar untuk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mendorong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wisata domestik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35923" y="5613171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7" name="AutoShape 7"/>
          <p:cNvSpPr/>
          <p:nvPr/>
        </p:nvSpPr>
        <p:spPr>
          <a:xfrm rot="239648">
            <a:off x="4441935" y="6356357"/>
            <a:ext cx="7007701" cy="0"/>
          </a:xfrm>
          <a:prstGeom prst="line">
            <a:avLst/>
          </a:prstGeom>
          <a:ln w="19050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43308" y="4369694"/>
            <a:ext cx="5646122" cy="3529217"/>
            <a:chOff x="0" y="0"/>
            <a:chExt cx="7528163" cy="47056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r="9706"/>
            <a:stretch>
              <a:fillRect/>
            </a:stretch>
          </p:blipFill>
          <p:spPr>
            <a:xfrm>
              <a:off x="224719" y="88008"/>
              <a:ext cx="7303443" cy="452960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7528163" cy="4705623"/>
              <a:chOff x="0" y="0"/>
              <a:chExt cx="6697514" cy="41864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" y="-10160"/>
                <a:ext cx="6693704" cy="4210540"/>
              </a:xfrm>
              <a:custGeom>
                <a:avLst/>
                <a:gdLst/>
                <a:ahLst/>
                <a:cxnLst/>
                <a:rect l="l" t="t" r="r" b="b"/>
                <a:pathLst>
                  <a:path w="6693704" h="4210540">
                    <a:moveTo>
                      <a:pt x="6691164" y="3396470"/>
                    </a:moveTo>
                    <a:cubicBezTo>
                      <a:pt x="6689894" y="3231370"/>
                      <a:pt x="6693704" y="3112706"/>
                      <a:pt x="6683544" y="3035416"/>
                    </a:cubicBezTo>
                    <a:cubicBezTo>
                      <a:pt x="6692434" y="3016564"/>
                      <a:pt x="6683544" y="2947442"/>
                      <a:pt x="6692434" y="2917280"/>
                    </a:cubicBezTo>
                    <a:cubicBezTo>
                      <a:pt x="6688624" y="2895915"/>
                      <a:pt x="6689894" y="2874550"/>
                      <a:pt x="6683544" y="2867009"/>
                    </a:cubicBezTo>
                    <a:lnTo>
                      <a:pt x="6683544" y="2846273"/>
                    </a:lnTo>
                    <a:cubicBezTo>
                      <a:pt x="6686084" y="2622569"/>
                      <a:pt x="6687354" y="2406405"/>
                      <a:pt x="6681004" y="2182073"/>
                    </a:cubicBezTo>
                    <a:cubicBezTo>
                      <a:pt x="6681004" y="2119235"/>
                      <a:pt x="6679734" y="2057025"/>
                      <a:pt x="6679734" y="1994187"/>
                    </a:cubicBezTo>
                    <a:cubicBezTo>
                      <a:pt x="6677194" y="1977849"/>
                      <a:pt x="6675924" y="1960883"/>
                      <a:pt x="6674654" y="1943288"/>
                    </a:cubicBezTo>
                    <a:cubicBezTo>
                      <a:pt x="6673384" y="1865369"/>
                      <a:pt x="6675924" y="1790591"/>
                      <a:pt x="6675924" y="1716442"/>
                    </a:cubicBezTo>
                    <a:cubicBezTo>
                      <a:pt x="6678464" y="1654861"/>
                      <a:pt x="6679734" y="1591394"/>
                      <a:pt x="6677194" y="1528556"/>
                    </a:cubicBezTo>
                    <a:cubicBezTo>
                      <a:pt x="6677194" y="1527299"/>
                      <a:pt x="6678464" y="1527928"/>
                      <a:pt x="6678464" y="1528556"/>
                    </a:cubicBezTo>
                    <a:cubicBezTo>
                      <a:pt x="6674654" y="1475144"/>
                      <a:pt x="6672114" y="1397853"/>
                      <a:pt x="6674654" y="1334386"/>
                    </a:cubicBezTo>
                    <a:lnTo>
                      <a:pt x="6669574" y="1297940"/>
                    </a:lnTo>
                    <a:lnTo>
                      <a:pt x="6669574" y="1195514"/>
                    </a:lnTo>
                    <a:cubicBezTo>
                      <a:pt x="6672114" y="1101885"/>
                      <a:pt x="6674654" y="974090"/>
                      <a:pt x="6674654" y="783590"/>
                    </a:cubicBezTo>
                    <a:cubicBezTo>
                      <a:pt x="6674654" y="548640"/>
                      <a:pt x="6674654" y="311150"/>
                      <a:pt x="6675924" y="74930"/>
                    </a:cubicBezTo>
                    <a:lnTo>
                      <a:pt x="6675924" y="17780"/>
                    </a:lnTo>
                    <a:lnTo>
                      <a:pt x="6635284" y="17780"/>
                    </a:lnTo>
                    <a:lnTo>
                      <a:pt x="6635284" y="52070"/>
                    </a:lnTo>
                    <a:lnTo>
                      <a:pt x="6641634" y="52070"/>
                    </a:lnTo>
                    <a:lnTo>
                      <a:pt x="6641634" y="74930"/>
                    </a:lnTo>
                    <a:cubicBezTo>
                      <a:pt x="6641634" y="100330"/>
                      <a:pt x="6642904" y="127000"/>
                      <a:pt x="6642904" y="153670"/>
                    </a:cubicBezTo>
                    <a:cubicBezTo>
                      <a:pt x="6642904" y="191770"/>
                      <a:pt x="6642904" y="231140"/>
                      <a:pt x="6644174" y="270510"/>
                    </a:cubicBezTo>
                    <a:lnTo>
                      <a:pt x="6644174" y="508000"/>
                    </a:lnTo>
                    <a:cubicBezTo>
                      <a:pt x="6644174" y="661670"/>
                      <a:pt x="6645444" y="815340"/>
                      <a:pt x="6650524" y="965200"/>
                    </a:cubicBezTo>
                    <a:lnTo>
                      <a:pt x="6645444" y="955040"/>
                    </a:lnTo>
                    <a:cubicBezTo>
                      <a:pt x="6647984" y="993140"/>
                      <a:pt x="6647984" y="1033780"/>
                      <a:pt x="6649254" y="1057898"/>
                    </a:cubicBezTo>
                    <a:cubicBezTo>
                      <a:pt x="6649254" y="1069209"/>
                      <a:pt x="6650524" y="1080520"/>
                      <a:pt x="6650524" y="1092459"/>
                    </a:cubicBezTo>
                    <a:cubicBezTo>
                      <a:pt x="6651794" y="1164095"/>
                      <a:pt x="6646714" y="1238872"/>
                      <a:pt x="6650524" y="1310508"/>
                    </a:cubicBezTo>
                    <a:lnTo>
                      <a:pt x="6647984" y="1303596"/>
                    </a:lnTo>
                    <a:cubicBezTo>
                      <a:pt x="6646714" y="1404765"/>
                      <a:pt x="6647984" y="1502793"/>
                      <a:pt x="6649254" y="1599563"/>
                    </a:cubicBezTo>
                    <a:cubicBezTo>
                      <a:pt x="6649254" y="1645435"/>
                      <a:pt x="6647984" y="1691307"/>
                      <a:pt x="6649254" y="1737179"/>
                    </a:cubicBezTo>
                    <a:cubicBezTo>
                      <a:pt x="6647984" y="1838348"/>
                      <a:pt x="6651794" y="1906214"/>
                      <a:pt x="6651794" y="2008012"/>
                    </a:cubicBezTo>
                    <a:lnTo>
                      <a:pt x="6646714" y="2010525"/>
                    </a:lnTo>
                    <a:cubicBezTo>
                      <a:pt x="6664494" y="2181445"/>
                      <a:pt x="6631474" y="2369331"/>
                      <a:pt x="6650524" y="2547163"/>
                    </a:cubicBezTo>
                    <a:lnTo>
                      <a:pt x="6644174" y="2534595"/>
                    </a:lnTo>
                    <a:cubicBezTo>
                      <a:pt x="6654334" y="2562244"/>
                      <a:pt x="6640364" y="2642049"/>
                      <a:pt x="6656874" y="2631995"/>
                    </a:cubicBezTo>
                    <a:lnTo>
                      <a:pt x="6651794" y="2663414"/>
                    </a:lnTo>
                    <a:cubicBezTo>
                      <a:pt x="6673384" y="2784063"/>
                      <a:pt x="6641634" y="2883347"/>
                      <a:pt x="6655604" y="3031645"/>
                    </a:cubicBezTo>
                    <a:lnTo>
                      <a:pt x="6651794" y="3022220"/>
                    </a:lnTo>
                    <a:cubicBezTo>
                      <a:pt x="6654334" y="3061808"/>
                      <a:pt x="6656874" y="3107679"/>
                      <a:pt x="6653064" y="3136585"/>
                    </a:cubicBezTo>
                    <a:cubicBezTo>
                      <a:pt x="6653064" y="3132186"/>
                      <a:pt x="6651794" y="3134072"/>
                      <a:pt x="6650524" y="3124646"/>
                    </a:cubicBezTo>
                    <a:cubicBezTo>
                      <a:pt x="6635284" y="3331700"/>
                      <a:pt x="6651794" y="3609830"/>
                      <a:pt x="6651794" y="3873990"/>
                    </a:cubicBezTo>
                    <a:lnTo>
                      <a:pt x="6644174" y="3843510"/>
                    </a:lnTo>
                    <a:cubicBezTo>
                      <a:pt x="6646714" y="3881610"/>
                      <a:pt x="6647984" y="3931140"/>
                      <a:pt x="6647984" y="3984480"/>
                    </a:cubicBezTo>
                    <a:lnTo>
                      <a:pt x="6647984" y="4145770"/>
                    </a:lnTo>
                    <a:cubicBezTo>
                      <a:pt x="6644174" y="4145770"/>
                      <a:pt x="6641634" y="4144500"/>
                      <a:pt x="6636554" y="4144500"/>
                    </a:cubicBezTo>
                    <a:lnTo>
                      <a:pt x="6634014" y="4145770"/>
                    </a:lnTo>
                    <a:lnTo>
                      <a:pt x="6622584" y="4150850"/>
                    </a:lnTo>
                    <a:lnTo>
                      <a:pt x="6614964" y="4150850"/>
                    </a:lnTo>
                    <a:cubicBezTo>
                      <a:pt x="6594644" y="4145770"/>
                      <a:pt x="6598454" y="4148310"/>
                      <a:pt x="6589564" y="4143230"/>
                    </a:cubicBezTo>
                    <a:cubicBezTo>
                      <a:pt x="6485424" y="4141960"/>
                      <a:pt x="6471454" y="4131800"/>
                      <a:pt x="6397794" y="4126720"/>
                    </a:cubicBezTo>
                    <a:cubicBezTo>
                      <a:pt x="6397794" y="4126720"/>
                      <a:pt x="6399064" y="4126720"/>
                      <a:pt x="6397794" y="4127990"/>
                    </a:cubicBezTo>
                    <a:cubicBezTo>
                      <a:pt x="6346994" y="4136880"/>
                      <a:pt x="6277144" y="4131800"/>
                      <a:pt x="6236504" y="4130530"/>
                    </a:cubicBezTo>
                    <a:lnTo>
                      <a:pt x="6219994" y="4126720"/>
                    </a:lnTo>
                    <a:cubicBezTo>
                      <a:pt x="6195864" y="4117830"/>
                      <a:pt x="6101884" y="4143230"/>
                      <a:pt x="6133634" y="4129260"/>
                    </a:cubicBezTo>
                    <a:cubicBezTo>
                      <a:pt x="5922814" y="4133070"/>
                      <a:pt x="5681514" y="4133070"/>
                      <a:pt x="5428675" y="4133070"/>
                    </a:cubicBezTo>
                    <a:cubicBezTo>
                      <a:pt x="5392982" y="4139420"/>
                      <a:pt x="5233736" y="4133070"/>
                      <a:pt x="5290021" y="4143230"/>
                    </a:cubicBezTo>
                    <a:cubicBezTo>
                      <a:pt x="5226872" y="4130530"/>
                      <a:pt x="5037423" y="4127990"/>
                      <a:pt x="4967410" y="4127990"/>
                    </a:cubicBezTo>
                    <a:cubicBezTo>
                      <a:pt x="4970155" y="4126720"/>
                      <a:pt x="4972901" y="4125450"/>
                      <a:pt x="4983883" y="4125450"/>
                    </a:cubicBezTo>
                    <a:cubicBezTo>
                      <a:pt x="4847975" y="4108940"/>
                      <a:pt x="4821891" y="4140690"/>
                      <a:pt x="4694219" y="4120370"/>
                    </a:cubicBezTo>
                    <a:cubicBezTo>
                      <a:pt x="4673627" y="4134340"/>
                      <a:pt x="4462214" y="4116560"/>
                      <a:pt x="4389455" y="4131800"/>
                    </a:cubicBezTo>
                    <a:cubicBezTo>
                      <a:pt x="4374354" y="4129260"/>
                      <a:pt x="4368862" y="4125450"/>
                      <a:pt x="4374354" y="4124180"/>
                    </a:cubicBezTo>
                    <a:cubicBezTo>
                      <a:pt x="4143721" y="4121640"/>
                      <a:pt x="3889750" y="4120370"/>
                      <a:pt x="3696183" y="4117830"/>
                    </a:cubicBezTo>
                    <a:cubicBezTo>
                      <a:pt x="3530073" y="4130530"/>
                      <a:pt x="3293948" y="4112750"/>
                      <a:pt x="3149803" y="4129260"/>
                    </a:cubicBezTo>
                    <a:cubicBezTo>
                      <a:pt x="3031741" y="4125450"/>
                      <a:pt x="2839547" y="4119100"/>
                      <a:pt x="2674809" y="4125450"/>
                    </a:cubicBezTo>
                    <a:lnTo>
                      <a:pt x="2691283" y="4122910"/>
                    </a:lnTo>
                    <a:cubicBezTo>
                      <a:pt x="2504580" y="4124180"/>
                      <a:pt x="2271201" y="4124180"/>
                      <a:pt x="2143530" y="4135610"/>
                    </a:cubicBezTo>
                    <a:cubicBezTo>
                      <a:pt x="2088617" y="4119100"/>
                      <a:pt x="2007621" y="4122910"/>
                      <a:pt x="1926625" y="4117830"/>
                    </a:cubicBezTo>
                    <a:cubicBezTo>
                      <a:pt x="1801699" y="4125450"/>
                      <a:pt x="1550474" y="4122910"/>
                      <a:pt x="1359652" y="4130530"/>
                    </a:cubicBezTo>
                    <a:cubicBezTo>
                      <a:pt x="1330823" y="4122910"/>
                      <a:pt x="1203151" y="4134340"/>
                      <a:pt x="1193542" y="4122910"/>
                    </a:cubicBezTo>
                    <a:cubicBezTo>
                      <a:pt x="1004570" y="4130530"/>
                      <a:pt x="814070" y="4134340"/>
                      <a:pt x="617220" y="4135610"/>
                    </a:cubicBezTo>
                    <a:lnTo>
                      <a:pt x="318770" y="4135610"/>
                    </a:lnTo>
                    <a:lnTo>
                      <a:pt x="168910" y="4134340"/>
                    </a:lnTo>
                    <a:lnTo>
                      <a:pt x="93980" y="4133070"/>
                    </a:lnTo>
                    <a:lnTo>
                      <a:pt x="58420" y="4133070"/>
                    </a:lnTo>
                    <a:lnTo>
                      <a:pt x="45720" y="4131800"/>
                    </a:lnTo>
                    <a:lnTo>
                      <a:pt x="48260" y="4131800"/>
                    </a:lnTo>
                    <a:cubicBezTo>
                      <a:pt x="52070" y="3989560"/>
                      <a:pt x="55880" y="3849860"/>
                      <a:pt x="58420" y="3715240"/>
                    </a:cubicBezTo>
                    <a:cubicBezTo>
                      <a:pt x="55880" y="3691110"/>
                      <a:pt x="53340" y="3666980"/>
                      <a:pt x="49530" y="3641580"/>
                    </a:cubicBezTo>
                    <a:cubicBezTo>
                      <a:pt x="46990" y="3476480"/>
                      <a:pt x="45720" y="3293600"/>
                      <a:pt x="45720" y="3138470"/>
                    </a:cubicBezTo>
                    <a:cubicBezTo>
                      <a:pt x="46990" y="3117734"/>
                      <a:pt x="48260" y="3096369"/>
                      <a:pt x="45720" y="3074375"/>
                    </a:cubicBezTo>
                    <a:lnTo>
                      <a:pt x="45720" y="3060551"/>
                    </a:lnTo>
                    <a:lnTo>
                      <a:pt x="48260" y="3057409"/>
                    </a:lnTo>
                    <a:lnTo>
                      <a:pt x="49530" y="3023476"/>
                    </a:lnTo>
                    <a:cubicBezTo>
                      <a:pt x="50800" y="3024105"/>
                      <a:pt x="53340" y="3024105"/>
                      <a:pt x="54610" y="3026618"/>
                    </a:cubicBezTo>
                    <a:lnTo>
                      <a:pt x="54610" y="3033530"/>
                    </a:lnTo>
                    <a:lnTo>
                      <a:pt x="54610" y="3027247"/>
                    </a:lnTo>
                    <a:cubicBezTo>
                      <a:pt x="55880" y="3029132"/>
                      <a:pt x="57150" y="3031645"/>
                      <a:pt x="57150" y="3035416"/>
                    </a:cubicBezTo>
                    <a:lnTo>
                      <a:pt x="57150" y="2858212"/>
                    </a:lnTo>
                    <a:cubicBezTo>
                      <a:pt x="58420" y="2859469"/>
                      <a:pt x="59690" y="2860726"/>
                      <a:pt x="58420" y="2865124"/>
                    </a:cubicBezTo>
                    <a:cubicBezTo>
                      <a:pt x="69850" y="2819881"/>
                      <a:pt x="57150" y="2801029"/>
                      <a:pt x="57150" y="2772124"/>
                    </a:cubicBezTo>
                    <a:lnTo>
                      <a:pt x="57150" y="2766468"/>
                    </a:lnTo>
                    <a:cubicBezTo>
                      <a:pt x="57150" y="2756414"/>
                      <a:pt x="59690" y="2745732"/>
                      <a:pt x="63500" y="2731907"/>
                    </a:cubicBezTo>
                    <a:cubicBezTo>
                      <a:pt x="50800" y="2723738"/>
                      <a:pt x="64770" y="2639535"/>
                      <a:pt x="54610" y="2600576"/>
                    </a:cubicBezTo>
                    <a:lnTo>
                      <a:pt x="54610" y="2586751"/>
                    </a:lnTo>
                    <a:cubicBezTo>
                      <a:pt x="57150" y="2584238"/>
                      <a:pt x="58420" y="2582981"/>
                      <a:pt x="59690" y="2584866"/>
                    </a:cubicBezTo>
                    <a:cubicBezTo>
                      <a:pt x="62230" y="2479298"/>
                      <a:pt x="63500" y="2362419"/>
                      <a:pt x="66040" y="2272560"/>
                    </a:cubicBezTo>
                    <a:cubicBezTo>
                      <a:pt x="53340" y="2195898"/>
                      <a:pt x="71120" y="2087188"/>
                      <a:pt x="54610" y="2021836"/>
                    </a:cubicBezTo>
                    <a:cubicBezTo>
                      <a:pt x="58420" y="1967167"/>
                      <a:pt x="64770" y="1879193"/>
                      <a:pt x="58420" y="1803159"/>
                    </a:cubicBezTo>
                    <a:lnTo>
                      <a:pt x="60960" y="1810700"/>
                    </a:lnTo>
                    <a:cubicBezTo>
                      <a:pt x="59690" y="1724611"/>
                      <a:pt x="59690" y="1617786"/>
                      <a:pt x="48260" y="1558719"/>
                    </a:cubicBezTo>
                    <a:cubicBezTo>
                      <a:pt x="64770" y="1533583"/>
                      <a:pt x="60960" y="1496509"/>
                      <a:pt x="66040" y="1459434"/>
                    </a:cubicBezTo>
                    <a:cubicBezTo>
                      <a:pt x="58420" y="1402251"/>
                      <a:pt x="60960" y="1286629"/>
                      <a:pt x="53340" y="1199284"/>
                    </a:cubicBezTo>
                    <a:cubicBezTo>
                      <a:pt x="60960" y="1186088"/>
                      <a:pt x="50800" y="1127020"/>
                      <a:pt x="60960" y="1122622"/>
                    </a:cubicBezTo>
                    <a:cubicBezTo>
                      <a:pt x="53340" y="1028700"/>
                      <a:pt x="49530" y="836930"/>
                      <a:pt x="48260" y="638810"/>
                    </a:cubicBezTo>
                    <a:lnTo>
                      <a:pt x="48260" y="339090"/>
                    </a:lnTo>
                    <a:lnTo>
                      <a:pt x="49530" y="189230"/>
                    </a:lnTo>
                    <a:lnTo>
                      <a:pt x="50800" y="114300"/>
                    </a:lnTo>
                    <a:lnTo>
                      <a:pt x="50800" y="78740"/>
                    </a:lnTo>
                    <a:lnTo>
                      <a:pt x="52070" y="66040"/>
                    </a:lnTo>
                    <a:lnTo>
                      <a:pt x="64770" y="66040"/>
                    </a:lnTo>
                    <a:cubicBezTo>
                      <a:pt x="210820" y="69850"/>
                      <a:pt x="354330" y="73660"/>
                      <a:pt x="492760" y="77470"/>
                    </a:cubicBezTo>
                    <a:cubicBezTo>
                      <a:pt x="558800" y="71120"/>
                      <a:pt x="633730" y="58420"/>
                      <a:pt x="701040" y="50800"/>
                    </a:cubicBezTo>
                    <a:cubicBezTo>
                      <a:pt x="707390" y="52070"/>
                      <a:pt x="707390" y="53340"/>
                      <a:pt x="692150" y="53340"/>
                    </a:cubicBezTo>
                    <a:cubicBezTo>
                      <a:pt x="788670" y="50800"/>
                      <a:pt x="877570" y="62230"/>
                      <a:pt x="974090" y="59690"/>
                    </a:cubicBezTo>
                    <a:cubicBezTo>
                      <a:pt x="972820" y="60960"/>
                      <a:pt x="972820" y="60960"/>
                      <a:pt x="957580" y="63500"/>
                    </a:cubicBezTo>
                    <a:cubicBezTo>
                      <a:pt x="1049396" y="58420"/>
                      <a:pt x="1152357" y="72390"/>
                      <a:pt x="1267674" y="63500"/>
                    </a:cubicBezTo>
                    <a:lnTo>
                      <a:pt x="1274538" y="66040"/>
                    </a:lnTo>
                    <a:lnTo>
                      <a:pt x="1347297" y="62230"/>
                    </a:lnTo>
                    <a:cubicBezTo>
                      <a:pt x="1345924" y="64770"/>
                      <a:pt x="1343178" y="69850"/>
                      <a:pt x="1321213" y="69850"/>
                    </a:cubicBezTo>
                    <a:cubicBezTo>
                      <a:pt x="2208052" y="73660"/>
                      <a:pt x="3122347" y="55880"/>
                      <a:pt x="4032523" y="58420"/>
                    </a:cubicBezTo>
                    <a:lnTo>
                      <a:pt x="3998202" y="62230"/>
                    </a:lnTo>
                    <a:lnTo>
                      <a:pt x="4175296" y="55880"/>
                    </a:lnTo>
                    <a:cubicBezTo>
                      <a:pt x="4173922" y="57150"/>
                      <a:pt x="4165686" y="58420"/>
                      <a:pt x="4157449" y="59690"/>
                    </a:cubicBezTo>
                    <a:cubicBezTo>
                      <a:pt x="4383963" y="66040"/>
                      <a:pt x="4618715" y="55880"/>
                      <a:pt x="4838365" y="57150"/>
                    </a:cubicBezTo>
                    <a:cubicBezTo>
                      <a:pt x="4836992" y="58420"/>
                      <a:pt x="4804044" y="62230"/>
                      <a:pt x="4834246" y="64770"/>
                    </a:cubicBezTo>
                    <a:cubicBezTo>
                      <a:pt x="4997611" y="54610"/>
                      <a:pt x="5096454" y="77470"/>
                      <a:pt x="5177450" y="57150"/>
                    </a:cubicBezTo>
                    <a:cubicBezTo>
                      <a:pt x="5185687" y="58420"/>
                      <a:pt x="5189805" y="62230"/>
                      <a:pt x="5173332" y="64770"/>
                    </a:cubicBezTo>
                    <a:cubicBezTo>
                      <a:pt x="5627733" y="58420"/>
                      <a:pt x="6061244" y="58420"/>
                      <a:pt x="6484154" y="62230"/>
                    </a:cubicBezTo>
                    <a:cubicBezTo>
                      <a:pt x="6532414" y="59690"/>
                      <a:pt x="6583214" y="58420"/>
                      <a:pt x="6634014" y="55880"/>
                    </a:cubicBezTo>
                    <a:lnTo>
                      <a:pt x="6634014" y="20320"/>
                    </a:lnTo>
                    <a:cubicBezTo>
                      <a:pt x="6355884" y="19050"/>
                      <a:pt x="6076484" y="19050"/>
                      <a:pt x="5797084" y="17780"/>
                    </a:cubicBezTo>
                    <a:cubicBezTo>
                      <a:pt x="4845229" y="12700"/>
                      <a:pt x="4002321" y="0"/>
                      <a:pt x="3064688" y="24130"/>
                    </a:cubicBezTo>
                    <a:cubicBezTo>
                      <a:pt x="3066061" y="22860"/>
                      <a:pt x="3057824" y="21590"/>
                      <a:pt x="3082535" y="20320"/>
                    </a:cubicBezTo>
                    <a:cubicBezTo>
                      <a:pt x="2812090" y="24130"/>
                      <a:pt x="2566357" y="17780"/>
                      <a:pt x="2311013" y="21590"/>
                    </a:cubicBezTo>
                    <a:lnTo>
                      <a:pt x="2312386" y="20320"/>
                    </a:lnTo>
                    <a:cubicBezTo>
                      <a:pt x="1683637" y="34290"/>
                      <a:pt x="1002030" y="17780"/>
                      <a:pt x="438150" y="33020"/>
                    </a:cubicBezTo>
                    <a:lnTo>
                      <a:pt x="19050" y="33020"/>
                    </a:lnTo>
                    <a:lnTo>
                      <a:pt x="19050" y="78740"/>
                    </a:lnTo>
                    <a:cubicBezTo>
                      <a:pt x="19050" y="213360"/>
                      <a:pt x="20320" y="350520"/>
                      <a:pt x="20320" y="488950"/>
                    </a:cubicBezTo>
                    <a:cubicBezTo>
                      <a:pt x="7620" y="951230"/>
                      <a:pt x="11430" y="1222534"/>
                      <a:pt x="20320" y="1450009"/>
                    </a:cubicBezTo>
                    <a:cubicBezTo>
                      <a:pt x="26670" y="1730895"/>
                      <a:pt x="8890" y="2002984"/>
                      <a:pt x="13970" y="2283243"/>
                    </a:cubicBezTo>
                    <a:cubicBezTo>
                      <a:pt x="7620" y="2497521"/>
                      <a:pt x="21590" y="2719968"/>
                      <a:pt x="25400" y="2940530"/>
                    </a:cubicBezTo>
                    <a:cubicBezTo>
                      <a:pt x="20320" y="3022848"/>
                      <a:pt x="13970" y="3107680"/>
                      <a:pt x="15240" y="3219940"/>
                    </a:cubicBezTo>
                    <a:lnTo>
                      <a:pt x="19050" y="3207240"/>
                    </a:lnTo>
                    <a:cubicBezTo>
                      <a:pt x="13970" y="3256770"/>
                      <a:pt x="15240" y="3311380"/>
                      <a:pt x="19050" y="3363450"/>
                    </a:cubicBezTo>
                    <a:cubicBezTo>
                      <a:pt x="17780" y="3424410"/>
                      <a:pt x="17780" y="3486640"/>
                      <a:pt x="19050" y="3548870"/>
                    </a:cubicBezTo>
                    <a:cubicBezTo>
                      <a:pt x="19050" y="3550140"/>
                      <a:pt x="19050" y="3552680"/>
                      <a:pt x="17780" y="3553950"/>
                    </a:cubicBezTo>
                    <a:lnTo>
                      <a:pt x="16510" y="3541250"/>
                    </a:lnTo>
                    <a:cubicBezTo>
                      <a:pt x="12700" y="3565380"/>
                      <a:pt x="15240" y="3593320"/>
                      <a:pt x="19050" y="3621260"/>
                    </a:cubicBezTo>
                    <a:cubicBezTo>
                      <a:pt x="19050" y="3645390"/>
                      <a:pt x="20320" y="3668250"/>
                      <a:pt x="20320" y="3692380"/>
                    </a:cubicBezTo>
                    <a:lnTo>
                      <a:pt x="24130" y="3887960"/>
                    </a:lnTo>
                    <a:cubicBezTo>
                      <a:pt x="21590" y="3937490"/>
                      <a:pt x="34290" y="4060680"/>
                      <a:pt x="15240" y="4064490"/>
                    </a:cubicBezTo>
                    <a:cubicBezTo>
                      <a:pt x="15240" y="4021310"/>
                      <a:pt x="6350" y="4131800"/>
                      <a:pt x="1270" y="4035280"/>
                    </a:cubicBezTo>
                    <a:cubicBezTo>
                      <a:pt x="0" y="4046710"/>
                      <a:pt x="0" y="4074650"/>
                      <a:pt x="0" y="4103860"/>
                    </a:cubicBezTo>
                    <a:cubicBezTo>
                      <a:pt x="0" y="4112750"/>
                      <a:pt x="1270" y="4121640"/>
                      <a:pt x="1270" y="4129260"/>
                    </a:cubicBezTo>
                    <a:cubicBezTo>
                      <a:pt x="2540" y="4147040"/>
                      <a:pt x="5080" y="4159740"/>
                      <a:pt x="7620" y="4155930"/>
                    </a:cubicBezTo>
                    <a:cubicBezTo>
                      <a:pt x="17780" y="4166090"/>
                      <a:pt x="25400" y="4210540"/>
                      <a:pt x="33020" y="4149580"/>
                    </a:cubicBezTo>
                    <a:lnTo>
                      <a:pt x="60960" y="4149580"/>
                    </a:lnTo>
                    <a:cubicBezTo>
                      <a:pt x="91440" y="4149580"/>
                      <a:pt x="121920" y="4149580"/>
                      <a:pt x="152400" y="4150850"/>
                    </a:cubicBezTo>
                    <a:cubicBezTo>
                      <a:pt x="194310" y="4152120"/>
                      <a:pt x="234950" y="4153390"/>
                      <a:pt x="273050" y="4154660"/>
                    </a:cubicBezTo>
                    <a:cubicBezTo>
                      <a:pt x="991870" y="4181330"/>
                      <a:pt x="1741295" y="4164820"/>
                      <a:pt x="2518308" y="4148310"/>
                    </a:cubicBezTo>
                    <a:cubicBezTo>
                      <a:pt x="3177259" y="4157200"/>
                      <a:pt x="3836210" y="4136880"/>
                      <a:pt x="4477315" y="4149580"/>
                    </a:cubicBezTo>
                    <a:cubicBezTo>
                      <a:pt x="4123129" y="4152120"/>
                      <a:pt x="3773061" y="4157200"/>
                      <a:pt x="3407892" y="4161010"/>
                    </a:cubicBezTo>
                    <a:cubicBezTo>
                      <a:pt x="3416129" y="4159740"/>
                      <a:pt x="3420248" y="4158470"/>
                      <a:pt x="3428484" y="4157200"/>
                    </a:cubicBezTo>
                    <a:cubicBezTo>
                      <a:pt x="3401028" y="4159740"/>
                      <a:pt x="3370826" y="4163550"/>
                      <a:pt x="3339251" y="4162280"/>
                    </a:cubicBezTo>
                    <a:cubicBezTo>
                      <a:pt x="3331014" y="4161010"/>
                      <a:pt x="3347488" y="4159740"/>
                      <a:pt x="3358471" y="4158470"/>
                    </a:cubicBezTo>
                    <a:cubicBezTo>
                      <a:pt x="3237663" y="4148310"/>
                      <a:pt x="3005657" y="4164820"/>
                      <a:pt x="2930152" y="4157200"/>
                    </a:cubicBezTo>
                    <a:cubicBezTo>
                      <a:pt x="2895832" y="4158470"/>
                      <a:pt x="2880731" y="4162280"/>
                      <a:pt x="2899950" y="4166090"/>
                    </a:cubicBezTo>
                    <a:cubicBezTo>
                      <a:pt x="2455159" y="4168630"/>
                      <a:pt x="1978792" y="4171170"/>
                      <a:pt x="1524390" y="4178790"/>
                    </a:cubicBezTo>
                    <a:cubicBezTo>
                      <a:pt x="1502425" y="4177520"/>
                      <a:pt x="1498307" y="4174980"/>
                      <a:pt x="1505171" y="4171170"/>
                    </a:cubicBezTo>
                    <a:cubicBezTo>
                      <a:pt x="1118037" y="4187680"/>
                      <a:pt x="735330" y="4181330"/>
                      <a:pt x="368300" y="4178790"/>
                    </a:cubicBezTo>
                    <a:cubicBezTo>
                      <a:pt x="354330" y="4182600"/>
                      <a:pt x="405130" y="4183870"/>
                      <a:pt x="369570" y="4187680"/>
                    </a:cubicBezTo>
                    <a:cubicBezTo>
                      <a:pt x="487680" y="4192760"/>
                      <a:pt x="585470" y="4177520"/>
                      <a:pt x="692150" y="4185140"/>
                    </a:cubicBezTo>
                    <a:lnTo>
                      <a:pt x="678180" y="4188950"/>
                    </a:lnTo>
                    <a:cubicBezTo>
                      <a:pt x="755650" y="4191490"/>
                      <a:pt x="693420" y="4178790"/>
                      <a:pt x="774700" y="4183870"/>
                    </a:cubicBezTo>
                    <a:cubicBezTo>
                      <a:pt x="806450" y="4187680"/>
                      <a:pt x="767080" y="4188950"/>
                      <a:pt x="781050" y="4190220"/>
                    </a:cubicBezTo>
                    <a:cubicBezTo>
                      <a:pt x="946150" y="4188950"/>
                      <a:pt x="1126274" y="4192760"/>
                      <a:pt x="1295130" y="4182600"/>
                    </a:cubicBezTo>
                    <a:cubicBezTo>
                      <a:pt x="1336315" y="4191490"/>
                      <a:pt x="1487324" y="4182600"/>
                      <a:pt x="1553219" y="4191490"/>
                    </a:cubicBezTo>
                    <a:cubicBezTo>
                      <a:pt x="1599895" y="4187680"/>
                      <a:pt x="1645198" y="4188950"/>
                      <a:pt x="1663044" y="4182600"/>
                    </a:cubicBezTo>
                    <a:cubicBezTo>
                      <a:pt x="2289048" y="4187680"/>
                      <a:pt x="2928780" y="4178790"/>
                      <a:pt x="3569884" y="4178790"/>
                    </a:cubicBezTo>
                    <a:cubicBezTo>
                      <a:pt x="3870530" y="4161010"/>
                      <a:pt x="4228835" y="4182600"/>
                      <a:pt x="4585767" y="4176250"/>
                    </a:cubicBezTo>
                    <a:cubicBezTo>
                      <a:pt x="4588513" y="4176250"/>
                      <a:pt x="4587140" y="4177520"/>
                      <a:pt x="4585767" y="4177520"/>
                    </a:cubicBezTo>
                    <a:cubicBezTo>
                      <a:pt x="4702456" y="4173710"/>
                      <a:pt x="4871312" y="4171170"/>
                      <a:pt x="5009967" y="4173710"/>
                    </a:cubicBezTo>
                    <a:lnTo>
                      <a:pt x="5128029" y="4166090"/>
                    </a:lnTo>
                    <a:cubicBezTo>
                      <a:pt x="5392982" y="4171170"/>
                      <a:pt x="5660681" y="4173710"/>
                      <a:pt x="5908844" y="4173710"/>
                    </a:cubicBezTo>
                    <a:lnTo>
                      <a:pt x="6547654" y="4173710"/>
                    </a:lnTo>
                    <a:cubicBezTo>
                      <a:pt x="6543844" y="4174980"/>
                      <a:pt x="6532414" y="4176250"/>
                      <a:pt x="6508284" y="4177520"/>
                    </a:cubicBezTo>
                    <a:cubicBezTo>
                      <a:pt x="6527334" y="4178790"/>
                      <a:pt x="6599724" y="4178790"/>
                      <a:pt x="6635284" y="4174980"/>
                    </a:cubicBezTo>
                    <a:cubicBezTo>
                      <a:pt x="6640364" y="4174980"/>
                      <a:pt x="6645444" y="4173710"/>
                      <a:pt x="6649254" y="4173710"/>
                    </a:cubicBezTo>
                    <a:lnTo>
                      <a:pt x="6674654" y="4173710"/>
                    </a:lnTo>
                    <a:lnTo>
                      <a:pt x="6674654" y="4158470"/>
                    </a:lnTo>
                    <a:cubicBezTo>
                      <a:pt x="6682274" y="4154660"/>
                      <a:pt x="6668304" y="4155930"/>
                      <a:pt x="6674654" y="4148310"/>
                    </a:cubicBezTo>
                    <a:lnTo>
                      <a:pt x="6674654" y="3842240"/>
                    </a:lnTo>
                    <a:cubicBezTo>
                      <a:pt x="6679734" y="3861290"/>
                      <a:pt x="6672114" y="3924790"/>
                      <a:pt x="6681004" y="3915900"/>
                    </a:cubicBezTo>
                    <a:cubicBezTo>
                      <a:pt x="6684814" y="3871450"/>
                      <a:pt x="6678464" y="3852400"/>
                      <a:pt x="6674654" y="3842240"/>
                    </a:cubicBezTo>
                    <a:cubicBezTo>
                      <a:pt x="6674654" y="3660630"/>
                      <a:pt x="6675924" y="3477750"/>
                      <a:pt x="6675924" y="3296140"/>
                    </a:cubicBezTo>
                    <a:cubicBezTo>
                      <a:pt x="6677194" y="3180570"/>
                      <a:pt x="6677194" y="3116477"/>
                      <a:pt x="6678464" y="3060551"/>
                    </a:cubicBezTo>
                    <a:cubicBezTo>
                      <a:pt x="6684814" y="3235180"/>
                      <a:pt x="6679734" y="3523470"/>
                      <a:pt x="6678464" y="3806680"/>
                    </a:cubicBezTo>
                    <a:cubicBezTo>
                      <a:pt x="6682274" y="3820650"/>
                      <a:pt x="6683544" y="3769850"/>
                      <a:pt x="6687354" y="3805410"/>
                    </a:cubicBezTo>
                    <a:cubicBezTo>
                      <a:pt x="6692434" y="3687300"/>
                      <a:pt x="6677194" y="3589510"/>
                      <a:pt x="6684814" y="3482830"/>
                    </a:cubicBezTo>
                    <a:lnTo>
                      <a:pt x="6688624" y="3496800"/>
                    </a:lnTo>
                    <a:cubicBezTo>
                      <a:pt x="6691164" y="3419330"/>
                      <a:pt x="6678464" y="3481560"/>
                      <a:pt x="6683544" y="3400280"/>
                    </a:cubicBezTo>
                    <a:cubicBezTo>
                      <a:pt x="6688624" y="3371070"/>
                      <a:pt x="6689894" y="3411710"/>
                      <a:pt x="6691164" y="3396470"/>
                    </a:cubicBezTo>
                    <a:close/>
                    <a:moveTo>
                      <a:pt x="6218724" y="4147040"/>
                    </a:moveTo>
                    <a:lnTo>
                      <a:pt x="6246664" y="4147040"/>
                    </a:lnTo>
                    <a:cubicBezTo>
                      <a:pt x="6240314" y="4145770"/>
                      <a:pt x="6231424" y="4145770"/>
                      <a:pt x="6218724" y="4147040"/>
                    </a:cubicBezTo>
                    <a:close/>
                  </a:path>
                </a:pathLst>
              </a:custGeom>
              <a:solidFill>
                <a:srgbClr val="47597E"/>
              </a:solidFill>
            </p:spPr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877"/>
          <a:stretch>
            <a:fillRect/>
          </a:stretch>
        </p:blipFill>
        <p:spPr>
          <a:xfrm>
            <a:off x="1215982" y="1859764"/>
            <a:ext cx="10227371" cy="62814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43953" y="5521200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5982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Industri akomodasi mengalami penurunan drastis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9699" y="2144019"/>
            <a:ext cx="5319776" cy="22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lacial Indifference Bold"/>
              </a:rPr>
              <a:t>Keadaan normal di tahun 2019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7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mencapai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50.46%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78544" y="8016390"/>
            <a:ext cx="350208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DKI Jakarta : 60,52%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Jawa Barat : 52,25%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34561" y="9352273"/>
            <a:ext cx="362473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</a:t>
            </a:r>
          </a:p>
        </p:txBody>
      </p:sp>
      <p:sp>
        <p:nvSpPr>
          <p:cNvPr id="20" name="AutoShape 20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461739" y="3859615"/>
            <a:ext cx="2567779" cy="256776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94138" y="3859615"/>
            <a:ext cx="2567779" cy="256776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683688" y="3859615"/>
            <a:ext cx="2567779" cy="256776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92096" y="3859615"/>
            <a:ext cx="2567779" cy="25677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10979" y="715968"/>
            <a:ext cx="2733149" cy="16825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188428"/>
            <a:ext cx="10696455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Informasi</a:t>
            </a:r>
            <a:r>
              <a:rPr lang="en-US" sz="55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Kelompok</a:t>
            </a:r>
            <a:endParaRPr lang="en-US" sz="5500" b="1" dirty="0">
              <a:solidFill>
                <a:srgbClr val="303030"/>
              </a:solidFill>
              <a:latin typeface="League Sparta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6696341"/>
            <a:ext cx="3203257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Jonathan Kristanto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1052" y="6696341"/>
            <a:ext cx="241395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Elvan Selvano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5677" y="6696341"/>
            <a:ext cx="1203801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Roland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5370" y="6696341"/>
            <a:ext cx="224123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Darnell Kikoo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02804"/>
            <a:ext cx="10696455" cy="60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303030"/>
                </a:solidFill>
                <a:latin typeface="Open Sans"/>
              </a:rPr>
              <a:t>Tim </a:t>
            </a:r>
            <a:r>
              <a:rPr lang="en-US" sz="3500" dirty="0" err="1">
                <a:solidFill>
                  <a:srgbClr val="303030"/>
                </a:solidFill>
                <a:latin typeface="Open Sans"/>
              </a:rPr>
              <a:t>LinearRegression</a:t>
            </a:r>
            <a:endParaRPr lang="en-US" sz="3500" dirty="0">
              <a:solidFill>
                <a:srgbClr val="303030"/>
              </a:solidFill>
              <a:latin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65880" y="6068912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785473">
            <a:off x="4610327" y="7355257"/>
            <a:ext cx="689999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0103"/>
          <a:stretch>
            <a:fillRect/>
          </a:stretch>
        </p:blipFill>
        <p:spPr>
          <a:xfrm>
            <a:off x="11622526" y="4472651"/>
            <a:ext cx="5718833" cy="35624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Terjadi penurunan tajam di tahun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4586" y="2106507"/>
            <a:ext cx="555471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Efek pandemi Covid-19 di tahun 2020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turun drastis </a:t>
            </a: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menjadi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34.01%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9257"/>
          <a:stretch>
            <a:fillRect/>
          </a:stretch>
        </p:blipFill>
        <p:spPr>
          <a:xfrm>
            <a:off x="1028700" y="1755104"/>
            <a:ext cx="10525348" cy="64915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634561" y="9352273"/>
            <a:ext cx="3624739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798139" y="5636916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AutoShape 16"/>
          <p:cNvSpPr/>
          <p:nvPr/>
        </p:nvSpPr>
        <p:spPr>
          <a:xfrm rot="248598">
            <a:off x="4690772" y="6504560"/>
            <a:ext cx="6940654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554048" y="4313132"/>
            <a:ext cx="5787311" cy="3705366"/>
            <a:chOff x="0" y="0"/>
            <a:chExt cx="6864995" cy="4395361"/>
          </a:xfrm>
        </p:grpSpPr>
        <p:sp>
          <p:nvSpPr>
            <p:cNvPr id="18" name="Freeform 18"/>
            <p:cNvSpPr/>
            <p:nvPr/>
          </p:nvSpPr>
          <p:spPr>
            <a:xfrm>
              <a:off x="1270" y="-10160"/>
              <a:ext cx="6861185" cy="4419491"/>
            </a:xfrm>
            <a:custGeom>
              <a:avLst/>
              <a:gdLst/>
              <a:ahLst/>
              <a:cxnLst/>
              <a:rect l="l" t="t" r="r" b="b"/>
              <a:pathLst>
                <a:path w="6861185" h="4419491">
                  <a:moveTo>
                    <a:pt x="6858645" y="3605421"/>
                  </a:moveTo>
                  <a:cubicBezTo>
                    <a:pt x="6857375" y="3440321"/>
                    <a:pt x="6861185" y="3316449"/>
                    <a:pt x="6851025" y="3231554"/>
                  </a:cubicBezTo>
                  <a:cubicBezTo>
                    <a:pt x="6859915" y="3210848"/>
                    <a:pt x="6851025" y="3134926"/>
                    <a:pt x="6859915" y="3101796"/>
                  </a:cubicBezTo>
                  <a:cubicBezTo>
                    <a:pt x="6856105" y="3078329"/>
                    <a:pt x="6857375" y="3054862"/>
                    <a:pt x="6851025" y="3046580"/>
                  </a:cubicBezTo>
                  <a:lnTo>
                    <a:pt x="6851025" y="3023803"/>
                  </a:lnTo>
                  <a:cubicBezTo>
                    <a:pt x="6853565" y="2778092"/>
                    <a:pt x="6854835" y="2540662"/>
                    <a:pt x="6848485" y="2294261"/>
                  </a:cubicBezTo>
                  <a:cubicBezTo>
                    <a:pt x="6848485" y="2225240"/>
                    <a:pt x="6847215" y="2156910"/>
                    <a:pt x="6847215" y="2087890"/>
                  </a:cubicBezTo>
                  <a:cubicBezTo>
                    <a:pt x="6844675" y="2069945"/>
                    <a:pt x="6843405" y="2051310"/>
                    <a:pt x="6842135" y="2031984"/>
                  </a:cubicBezTo>
                  <a:cubicBezTo>
                    <a:pt x="6840865" y="1946399"/>
                    <a:pt x="6843405" y="1864265"/>
                    <a:pt x="6843405" y="1782821"/>
                  </a:cubicBezTo>
                  <a:cubicBezTo>
                    <a:pt x="6845945" y="1715182"/>
                    <a:pt x="6847215" y="1645471"/>
                    <a:pt x="6844675" y="1576451"/>
                  </a:cubicBezTo>
                  <a:cubicBezTo>
                    <a:pt x="6844675" y="1575071"/>
                    <a:pt x="6845945" y="1575761"/>
                    <a:pt x="6845945" y="1576451"/>
                  </a:cubicBezTo>
                  <a:cubicBezTo>
                    <a:pt x="6842135" y="1517784"/>
                    <a:pt x="6839595" y="1432889"/>
                    <a:pt x="6842135" y="1363179"/>
                  </a:cubicBezTo>
                  <a:lnTo>
                    <a:pt x="6837055" y="1323147"/>
                  </a:lnTo>
                  <a:lnTo>
                    <a:pt x="6837055" y="1210644"/>
                  </a:lnTo>
                  <a:cubicBezTo>
                    <a:pt x="6839595" y="1107804"/>
                    <a:pt x="6842135" y="974090"/>
                    <a:pt x="6842135" y="783590"/>
                  </a:cubicBezTo>
                  <a:cubicBezTo>
                    <a:pt x="6842135" y="548640"/>
                    <a:pt x="6842135" y="311150"/>
                    <a:pt x="6843405" y="74930"/>
                  </a:cubicBezTo>
                  <a:lnTo>
                    <a:pt x="6843405" y="17780"/>
                  </a:lnTo>
                  <a:lnTo>
                    <a:pt x="6802765" y="17780"/>
                  </a:lnTo>
                  <a:lnTo>
                    <a:pt x="6802765" y="52070"/>
                  </a:lnTo>
                  <a:lnTo>
                    <a:pt x="6809115" y="52070"/>
                  </a:lnTo>
                  <a:lnTo>
                    <a:pt x="6809115" y="74930"/>
                  </a:lnTo>
                  <a:cubicBezTo>
                    <a:pt x="6809115" y="100330"/>
                    <a:pt x="6810385" y="127000"/>
                    <a:pt x="6810385" y="153670"/>
                  </a:cubicBezTo>
                  <a:cubicBezTo>
                    <a:pt x="6810385" y="191770"/>
                    <a:pt x="6810385" y="231140"/>
                    <a:pt x="6811655" y="270510"/>
                  </a:cubicBezTo>
                  <a:lnTo>
                    <a:pt x="6811655" y="508000"/>
                  </a:lnTo>
                  <a:cubicBezTo>
                    <a:pt x="6811655" y="661670"/>
                    <a:pt x="6812925" y="815340"/>
                    <a:pt x="6818005" y="965200"/>
                  </a:cubicBezTo>
                  <a:lnTo>
                    <a:pt x="6812925" y="955040"/>
                  </a:lnTo>
                  <a:cubicBezTo>
                    <a:pt x="6815465" y="993140"/>
                    <a:pt x="6815465" y="1033780"/>
                    <a:pt x="6816735" y="1059490"/>
                  </a:cubicBezTo>
                  <a:cubicBezTo>
                    <a:pt x="6816735" y="1071914"/>
                    <a:pt x="6818005" y="1084337"/>
                    <a:pt x="6818005" y="1097451"/>
                  </a:cubicBezTo>
                  <a:cubicBezTo>
                    <a:pt x="6819275" y="1176134"/>
                    <a:pt x="6814195" y="1258268"/>
                    <a:pt x="6818005" y="1336951"/>
                  </a:cubicBezTo>
                  <a:lnTo>
                    <a:pt x="6815465" y="1329359"/>
                  </a:lnTo>
                  <a:cubicBezTo>
                    <a:pt x="6814195" y="1440481"/>
                    <a:pt x="6815465" y="1548153"/>
                    <a:pt x="6816735" y="1654444"/>
                  </a:cubicBezTo>
                  <a:cubicBezTo>
                    <a:pt x="6816735" y="1704828"/>
                    <a:pt x="6815465" y="1755213"/>
                    <a:pt x="6816735" y="1805598"/>
                  </a:cubicBezTo>
                  <a:cubicBezTo>
                    <a:pt x="6815465" y="1916720"/>
                    <a:pt x="6819275" y="1991262"/>
                    <a:pt x="6819275" y="2103075"/>
                  </a:cubicBezTo>
                  <a:lnTo>
                    <a:pt x="6814195" y="2105836"/>
                  </a:lnTo>
                  <a:cubicBezTo>
                    <a:pt x="6831975" y="2293570"/>
                    <a:pt x="6798955" y="2499941"/>
                    <a:pt x="6818005" y="2695268"/>
                  </a:cubicBezTo>
                  <a:lnTo>
                    <a:pt x="6811655" y="2681463"/>
                  </a:lnTo>
                  <a:cubicBezTo>
                    <a:pt x="6821815" y="2711832"/>
                    <a:pt x="6807845" y="2799488"/>
                    <a:pt x="6824355" y="2788445"/>
                  </a:cubicBezTo>
                  <a:lnTo>
                    <a:pt x="6819275" y="2822955"/>
                  </a:lnTo>
                  <a:cubicBezTo>
                    <a:pt x="6840865" y="2955473"/>
                    <a:pt x="6809115" y="3064525"/>
                    <a:pt x="6823085" y="3227413"/>
                  </a:cubicBezTo>
                  <a:lnTo>
                    <a:pt x="6819275" y="3217060"/>
                  </a:lnTo>
                  <a:cubicBezTo>
                    <a:pt x="6821815" y="3260542"/>
                    <a:pt x="6824355" y="3310927"/>
                    <a:pt x="6820545" y="3342676"/>
                  </a:cubicBezTo>
                  <a:cubicBezTo>
                    <a:pt x="6820545" y="3337845"/>
                    <a:pt x="6819275" y="3339916"/>
                    <a:pt x="6818005" y="3329562"/>
                  </a:cubicBezTo>
                  <a:cubicBezTo>
                    <a:pt x="6802765" y="3540651"/>
                    <a:pt x="6819275" y="3818781"/>
                    <a:pt x="6819275" y="4082941"/>
                  </a:cubicBezTo>
                  <a:lnTo>
                    <a:pt x="6811655" y="4052461"/>
                  </a:lnTo>
                  <a:cubicBezTo>
                    <a:pt x="6814195" y="4090561"/>
                    <a:pt x="6815465" y="4140091"/>
                    <a:pt x="6815465" y="4193431"/>
                  </a:cubicBezTo>
                  <a:lnTo>
                    <a:pt x="6815465" y="4354721"/>
                  </a:lnTo>
                  <a:cubicBezTo>
                    <a:pt x="6811655" y="4354721"/>
                    <a:pt x="6809115" y="4353451"/>
                    <a:pt x="6804035" y="4353451"/>
                  </a:cubicBezTo>
                  <a:lnTo>
                    <a:pt x="6801495" y="4354721"/>
                  </a:lnTo>
                  <a:lnTo>
                    <a:pt x="6790065" y="4359801"/>
                  </a:lnTo>
                  <a:lnTo>
                    <a:pt x="6782445" y="4359801"/>
                  </a:lnTo>
                  <a:cubicBezTo>
                    <a:pt x="6762125" y="4354721"/>
                    <a:pt x="6765935" y="4357261"/>
                    <a:pt x="6757045" y="4352181"/>
                  </a:cubicBezTo>
                  <a:cubicBezTo>
                    <a:pt x="6652905" y="4350911"/>
                    <a:pt x="6638935" y="4340751"/>
                    <a:pt x="6565275" y="4335671"/>
                  </a:cubicBezTo>
                  <a:cubicBezTo>
                    <a:pt x="6565275" y="4335671"/>
                    <a:pt x="6566545" y="4335671"/>
                    <a:pt x="6565275" y="4336941"/>
                  </a:cubicBezTo>
                  <a:cubicBezTo>
                    <a:pt x="6514475" y="4345831"/>
                    <a:pt x="6444625" y="4340751"/>
                    <a:pt x="6403985" y="4339481"/>
                  </a:cubicBezTo>
                  <a:lnTo>
                    <a:pt x="6387475" y="4335671"/>
                  </a:lnTo>
                  <a:cubicBezTo>
                    <a:pt x="6363345" y="4326781"/>
                    <a:pt x="6269365" y="4352181"/>
                    <a:pt x="6301115" y="4338211"/>
                  </a:cubicBezTo>
                  <a:cubicBezTo>
                    <a:pt x="6090295" y="4342021"/>
                    <a:pt x="5848995" y="4342021"/>
                    <a:pt x="5587535" y="4342021"/>
                  </a:cubicBezTo>
                  <a:cubicBezTo>
                    <a:pt x="5550554" y="4348371"/>
                    <a:pt x="5385559" y="4342021"/>
                    <a:pt x="5443876" y="4352181"/>
                  </a:cubicBezTo>
                  <a:cubicBezTo>
                    <a:pt x="5378447" y="4339481"/>
                    <a:pt x="5182161" y="4336941"/>
                    <a:pt x="5109620" y="4336941"/>
                  </a:cubicBezTo>
                  <a:cubicBezTo>
                    <a:pt x="5112465" y="4335671"/>
                    <a:pt x="5115310" y="4334401"/>
                    <a:pt x="5126689" y="4334401"/>
                  </a:cubicBezTo>
                  <a:cubicBezTo>
                    <a:pt x="4985874" y="4317891"/>
                    <a:pt x="4958850" y="4349641"/>
                    <a:pt x="4826569" y="4329321"/>
                  </a:cubicBezTo>
                  <a:cubicBezTo>
                    <a:pt x="4805234" y="4343291"/>
                    <a:pt x="4586190" y="4325511"/>
                    <a:pt x="4510805" y="4340751"/>
                  </a:cubicBezTo>
                  <a:cubicBezTo>
                    <a:pt x="4495159" y="4338211"/>
                    <a:pt x="4489469" y="4334401"/>
                    <a:pt x="4495159" y="4333131"/>
                  </a:cubicBezTo>
                  <a:cubicBezTo>
                    <a:pt x="4256201" y="4330591"/>
                    <a:pt x="3993063" y="4329321"/>
                    <a:pt x="3792510" y="4326781"/>
                  </a:cubicBezTo>
                  <a:cubicBezTo>
                    <a:pt x="3620404" y="4339481"/>
                    <a:pt x="3375757" y="4321701"/>
                    <a:pt x="3226409" y="4338211"/>
                  </a:cubicBezTo>
                  <a:cubicBezTo>
                    <a:pt x="3104085" y="4334401"/>
                    <a:pt x="2904954" y="4328051"/>
                    <a:pt x="2734270" y="4334401"/>
                  </a:cubicBezTo>
                  <a:lnTo>
                    <a:pt x="2751339" y="4331861"/>
                  </a:lnTo>
                  <a:cubicBezTo>
                    <a:pt x="2557897" y="4333131"/>
                    <a:pt x="2316095" y="4333131"/>
                    <a:pt x="2183815" y="4344561"/>
                  </a:cubicBezTo>
                  <a:cubicBezTo>
                    <a:pt x="2126920" y="4328051"/>
                    <a:pt x="2043001" y="4331861"/>
                    <a:pt x="1959081" y="4326781"/>
                  </a:cubicBezTo>
                  <a:cubicBezTo>
                    <a:pt x="1829646" y="4334401"/>
                    <a:pt x="1569353" y="4331861"/>
                    <a:pt x="1371644" y="4339481"/>
                  </a:cubicBezTo>
                  <a:cubicBezTo>
                    <a:pt x="1341774" y="4331861"/>
                    <a:pt x="1209494" y="4343291"/>
                    <a:pt x="1199538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189" y="58420"/>
                    <a:pt x="1156867" y="72390"/>
                    <a:pt x="1276346" y="63500"/>
                  </a:cubicBezTo>
                  <a:lnTo>
                    <a:pt x="1283457" y="66040"/>
                  </a:lnTo>
                  <a:lnTo>
                    <a:pt x="1358843" y="62230"/>
                  </a:lnTo>
                  <a:cubicBezTo>
                    <a:pt x="1357420" y="64770"/>
                    <a:pt x="1354576" y="69850"/>
                    <a:pt x="1331818" y="69850"/>
                  </a:cubicBezTo>
                  <a:cubicBezTo>
                    <a:pt x="2250666" y="73660"/>
                    <a:pt x="3197961" y="55880"/>
                    <a:pt x="4140990" y="58420"/>
                  </a:cubicBezTo>
                  <a:lnTo>
                    <a:pt x="4105430" y="62230"/>
                  </a:lnTo>
                  <a:lnTo>
                    <a:pt x="4288915" y="55880"/>
                  </a:lnTo>
                  <a:cubicBezTo>
                    <a:pt x="4287493" y="57150"/>
                    <a:pt x="4278959" y="58420"/>
                    <a:pt x="4270425" y="59690"/>
                  </a:cubicBezTo>
                  <a:cubicBezTo>
                    <a:pt x="4505115" y="66040"/>
                    <a:pt x="4748339" y="55880"/>
                    <a:pt x="4975918" y="57150"/>
                  </a:cubicBezTo>
                  <a:cubicBezTo>
                    <a:pt x="4974496" y="58420"/>
                    <a:pt x="4940359" y="62230"/>
                    <a:pt x="4971651" y="64770"/>
                  </a:cubicBezTo>
                  <a:cubicBezTo>
                    <a:pt x="5140912" y="54610"/>
                    <a:pt x="5243323" y="77470"/>
                    <a:pt x="5327242" y="57150"/>
                  </a:cubicBezTo>
                  <a:cubicBezTo>
                    <a:pt x="5335776" y="58420"/>
                    <a:pt x="5340044" y="62230"/>
                    <a:pt x="5322975" y="64770"/>
                  </a:cubicBezTo>
                  <a:cubicBezTo>
                    <a:pt x="5793778" y="58420"/>
                    <a:pt x="6228725" y="58420"/>
                    <a:pt x="6651635" y="62230"/>
                  </a:cubicBezTo>
                  <a:cubicBezTo>
                    <a:pt x="6699895" y="59690"/>
                    <a:pt x="6750695" y="58420"/>
                    <a:pt x="6801495" y="55880"/>
                  </a:cubicBezTo>
                  <a:lnTo>
                    <a:pt x="6801495" y="20320"/>
                  </a:lnTo>
                  <a:cubicBezTo>
                    <a:pt x="6523365" y="19050"/>
                    <a:pt x="6243965" y="19050"/>
                    <a:pt x="5964565" y="17780"/>
                  </a:cubicBezTo>
                  <a:cubicBezTo>
                    <a:pt x="4983030" y="12700"/>
                    <a:pt x="4109698" y="0"/>
                    <a:pt x="3138222" y="24130"/>
                  </a:cubicBezTo>
                  <a:cubicBezTo>
                    <a:pt x="3139644" y="22860"/>
                    <a:pt x="3131110" y="21590"/>
                    <a:pt x="3156713" y="20320"/>
                  </a:cubicBezTo>
                  <a:cubicBezTo>
                    <a:pt x="2876507" y="24130"/>
                    <a:pt x="2621903" y="17780"/>
                    <a:pt x="2357343" y="21590"/>
                  </a:cubicBezTo>
                  <a:lnTo>
                    <a:pt x="2358766" y="20320"/>
                  </a:lnTo>
                  <a:cubicBezTo>
                    <a:pt x="170732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67062" y="4373771"/>
                    <a:pt x="2572120" y="4357261"/>
                  </a:cubicBezTo>
                  <a:cubicBezTo>
                    <a:pt x="3254856" y="4366151"/>
                    <a:pt x="3937591" y="4345831"/>
                    <a:pt x="4601836" y="4358531"/>
                  </a:cubicBezTo>
                  <a:cubicBezTo>
                    <a:pt x="4234866" y="4361071"/>
                    <a:pt x="3872163" y="4366151"/>
                    <a:pt x="3493813" y="4369961"/>
                  </a:cubicBezTo>
                  <a:cubicBezTo>
                    <a:pt x="3502348" y="4368691"/>
                    <a:pt x="3506614" y="4367421"/>
                    <a:pt x="3515149" y="4366151"/>
                  </a:cubicBezTo>
                  <a:cubicBezTo>
                    <a:pt x="3486701" y="4368691"/>
                    <a:pt x="3455409" y="4372501"/>
                    <a:pt x="3422695" y="4371231"/>
                  </a:cubicBezTo>
                  <a:cubicBezTo>
                    <a:pt x="3414161" y="4369961"/>
                    <a:pt x="3431229" y="4368691"/>
                    <a:pt x="3442608" y="4367421"/>
                  </a:cubicBezTo>
                  <a:cubicBezTo>
                    <a:pt x="3317440" y="4357261"/>
                    <a:pt x="3077060" y="4373771"/>
                    <a:pt x="2998830" y="4366151"/>
                  </a:cubicBezTo>
                  <a:cubicBezTo>
                    <a:pt x="2963271" y="4367421"/>
                    <a:pt x="2947625" y="4371231"/>
                    <a:pt x="2967538" y="4375041"/>
                  </a:cubicBezTo>
                  <a:cubicBezTo>
                    <a:pt x="2506692" y="4377581"/>
                    <a:pt x="2013131" y="4380121"/>
                    <a:pt x="1542328" y="4387741"/>
                  </a:cubicBezTo>
                  <a:cubicBezTo>
                    <a:pt x="1519570" y="4386471"/>
                    <a:pt x="1515303" y="4383931"/>
                    <a:pt x="1522415" y="4380121"/>
                  </a:cubicBezTo>
                  <a:cubicBezTo>
                    <a:pt x="1121308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29842" y="4401711"/>
                    <a:pt x="1304793" y="4391551"/>
                  </a:cubicBezTo>
                  <a:cubicBezTo>
                    <a:pt x="1347464" y="4400441"/>
                    <a:pt x="1503924" y="4391551"/>
                    <a:pt x="1572198" y="4400441"/>
                  </a:cubicBezTo>
                  <a:cubicBezTo>
                    <a:pt x="1620558" y="4396631"/>
                    <a:pt x="1667496" y="4397901"/>
                    <a:pt x="1685987" y="4391551"/>
                  </a:cubicBezTo>
                  <a:cubicBezTo>
                    <a:pt x="2334585" y="4396631"/>
                    <a:pt x="2997408" y="4387741"/>
                    <a:pt x="3661652" y="4387741"/>
                  </a:cubicBezTo>
                  <a:cubicBezTo>
                    <a:pt x="3973150" y="4369961"/>
                    <a:pt x="4344388" y="4391551"/>
                    <a:pt x="4714203" y="4385201"/>
                  </a:cubicBezTo>
                  <a:cubicBezTo>
                    <a:pt x="4717047" y="4385201"/>
                    <a:pt x="4715625" y="4386471"/>
                    <a:pt x="4714203" y="4386471"/>
                  </a:cubicBezTo>
                  <a:cubicBezTo>
                    <a:pt x="4835104" y="4382661"/>
                    <a:pt x="5010055" y="4380121"/>
                    <a:pt x="5153713" y="4382661"/>
                  </a:cubicBezTo>
                  <a:lnTo>
                    <a:pt x="5276037" y="4375041"/>
                  </a:lnTo>
                  <a:cubicBezTo>
                    <a:pt x="5550554" y="4380121"/>
                    <a:pt x="5827915" y="4382661"/>
                    <a:pt x="6076325" y="4382661"/>
                  </a:cubicBezTo>
                  <a:lnTo>
                    <a:pt x="6715135" y="4382661"/>
                  </a:lnTo>
                  <a:cubicBezTo>
                    <a:pt x="6711325" y="4383931"/>
                    <a:pt x="6699895" y="4385201"/>
                    <a:pt x="6675765" y="4386471"/>
                  </a:cubicBezTo>
                  <a:cubicBezTo>
                    <a:pt x="6694815" y="4387741"/>
                    <a:pt x="6767205" y="4387741"/>
                    <a:pt x="6802765" y="4383931"/>
                  </a:cubicBezTo>
                  <a:cubicBezTo>
                    <a:pt x="6807845" y="4383931"/>
                    <a:pt x="6812925" y="4382661"/>
                    <a:pt x="6816735" y="4382661"/>
                  </a:cubicBezTo>
                  <a:lnTo>
                    <a:pt x="6842135" y="4382661"/>
                  </a:lnTo>
                  <a:lnTo>
                    <a:pt x="6842135" y="4367421"/>
                  </a:lnTo>
                  <a:cubicBezTo>
                    <a:pt x="6849755" y="4363611"/>
                    <a:pt x="6835785" y="4364881"/>
                    <a:pt x="6842135" y="4357261"/>
                  </a:cubicBezTo>
                  <a:lnTo>
                    <a:pt x="6842135" y="4051191"/>
                  </a:lnTo>
                  <a:cubicBezTo>
                    <a:pt x="6847215" y="4070241"/>
                    <a:pt x="6839595" y="4133741"/>
                    <a:pt x="6848485" y="4124851"/>
                  </a:cubicBezTo>
                  <a:cubicBezTo>
                    <a:pt x="6852295" y="4080401"/>
                    <a:pt x="6845945" y="4061351"/>
                    <a:pt x="6842135" y="4051191"/>
                  </a:cubicBezTo>
                  <a:cubicBezTo>
                    <a:pt x="6842135" y="3869581"/>
                    <a:pt x="6843405" y="3686701"/>
                    <a:pt x="6843405" y="3505091"/>
                  </a:cubicBezTo>
                  <a:cubicBezTo>
                    <a:pt x="6844675" y="3389521"/>
                    <a:pt x="6844675" y="3320590"/>
                    <a:pt x="6845945" y="3259162"/>
                  </a:cubicBezTo>
                  <a:cubicBezTo>
                    <a:pt x="6852295" y="3444131"/>
                    <a:pt x="6847215" y="3732421"/>
                    <a:pt x="6845945" y="4015631"/>
                  </a:cubicBezTo>
                  <a:cubicBezTo>
                    <a:pt x="6849755" y="4029601"/>
                    <a:pt x="6851025" y="3978801"/>
                    <a:pt x="6854835" y="4014361"/>
                  </a:cubicBezTo>
                  <a:cubicBezTo>
                    <a:pt x="6859915" y="3896251"/>
                    <a:pt x="6844675" y="3798461"/>
                    <a:pt x="6852295" y="3691781"/>
                  </a:cubicBezTo>
                  <a:lnTo>
                    <a:pt x="6856105" y="3705751"/>
                  </a:lnTo>
                  <a:cubicBezTo>
                    <a:pt x="6858645" y="3628281"/>
                    <a:pt x="6845945" y="3690511"/>
                    <a:pt x="6851025" y="3609231"/>
                  </a:cubicBezTo>
                  <a:cubicBezTo>
                    <a:pt x="6856105" y="3580021"/>
                    <a:pt x="6857375" y="3620661"/>
                    <a:pt x="6858645" y="3605421"/>
                  </a:cubicBezTo>
                  <a:close/>
                  <a:moveTo>
                    <a:pt x="6386205" y="4355991"/>
                  </a:moveTo>
                  <a:lnTo>
                    <a:pt x="6414145" y="4355991"/>
                  </a:lnTo>
                  <a:cubicBezTo>
                    <a:pt x="6407795" y="4354721"/>
                    <a:pt x="6398905" y="4354721"/>
                    <a:pt x="638620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3070973" y="8107866"/>
            <a:ext cx="2821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 38,73%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35,22%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30647" y="5539098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899999">
            <a:off x="4101424" y="7062028"/>
            <a:ext cx="696518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Mulai terlihat pemulihan di tahun 2021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974" y="1882775"/>
            <a:ext cx="5879326" cy="26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Pemulihan okupansi hotel mulai terjadi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Rata-rata tingkat penghunian nasional sampai Juli 2021 mencapai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35.18%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859675"/>
            <a:ext cx="10238237" cy="6354097"/>
            <a:chOff x="0" y="0"/>
            <a:chExt cx="13650983" cy="84721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r="9768"/>
            <a:stretch>
              <a:fillRect/>
            </a:stretch>
          </p:blipFill>
          <p:spPr>
            <a:xfrm>
              <a:off x="0" y="0"/>
              <a:ext cx="13650983" cy="847212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826"/>
            <a:stretch>
              <a:fillRect/>
            </a:stretch>
          </p:blipFill>
          <p:spPr>
            <a:xfrm>
              <a:off x="676156" y="6595548"/>
              <a:ext cx="2156145" cy="10155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r="9477"/>
          <a:stretch>
            <a:fillRect/>
          </a:stretch>
        </p:blipFill>
        <p:spPr>
          <a:xfrm>
            <a:off x="11453618" y="4459072"/>
            <a:ext cx="5805682" cy="359155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487401" y="9352273"/>
            <a:ext cx="377190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538676" y="5507233"/>
            <a:ext cx="899693" cy="899693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7" name="AutoShape 17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1379974" y="4402167"/>
            <a:ext cx="5879326" cy="3705366"/>
            <a:chOff x="0" y="0"/>
            <a:chExt cx="6974145" cy="4395361"/>
          </a:xfrm>
        </p:grpSpPr>
        <p:sp>
          <p:nvSpPr>
            <p:cNvPr id="19" name="Freeform 19"/>
            <p:cNvSpPr/>
            <p:nvPr/>
          </p:nvSpPr>
          <p:spPr>
            <a:xfrm>
              <a:off x="1270" y="-10160"/>
              <a:ext cx="6970335" cy="4419491"/>
            </a:xfrm>
            <a:custGeom>
              <a:avLst/>
              <a:gdLst/>
              <a:ahLst/>
              <a:cxnLst/>
              <a:rect l="l" t="t" r="r" b="b"/>
              <a:pathLst>
                <a:path w="6970335" h="4419491">
                  <a:moveTo>
                    <a:pt x="6967795" y="3605421"/>
                  </a:moveTo>
                  <a:cubicBezTo>
                    <a:pt x="6966525" y="3440321"/>
                    <a:pt x="6970335" y="3316449"/>
                    <a:pt x="6960175" y="3231554"/>
                  </a:cubicBezTo>
                  <a:cubicBezTo>
                    <a:pt x="6969065" y="3210848"/>
                    <a:pt x="6960175" y="3134926"/>
                    <a:pt x="6969065" y="3101796"/>
                  </a:cubicBezTo>
                  <a:cubicBezTo>
                    <a:pt x="6965254" y="3078329"/>
                    <a:pt x="6966525" y="3054862"/>
                    <a:pt x="6960175" y="3046580"/>
                  </a:cubicBezTo>
                  <a:lnTo>
                    <a:pt x="6960175" y="3023803"/>
                  </a:lnTo>
                  <a:cubicBezTo>
                    <a:pt x="6962715" y="2778092"/>
                    <a:pt x="6963985" y="2540662"/>
                    <a:pt x="6957635" y="2294261"/>
                  </a:cubicBezTo>
                  <a:cubicBezTo>
                    <a:pt x="6957635" y="2225240"/>
                    <a:pt x="6956365" y="2156910"/>
                    <a:pt x="6956365" y="2087890"/>
                  </a:cubicBezTo>
                  <a:cubicBezTo>
                    <a:pt x="6953825" y="2069945"/>
                    <a:pt x="6952554" y="2051310"/>
                    <a:pt x="6951285" y="2031984"/>
                  </a:cubicBezTo>
                  <a:cubicBezTo>
                    <a:pt x="6950015" y="1946399"/>
                    <a:pt x="6952554" y="1864265"/>
                    <a:pt x="6952554" y="1782821"/>
                  </a:cubicBezTo>
                  <a:cubicBezTo>
                    <a:pt x="6955095" y="1715182"/>
                    <a:pt x="6956365" y="1645471"/>
                    <a:pt x="6953825" y="1576451"/>
                  </a:cubicBezTo>
                  <a:cubicBezTo>
                    <a:pt x="6953825" y="1575071"/>
                    <a:pt x="6955095" y="1575761"/>
                    <a:pt x="6955095" y="1576451"/>
                  </a:cubicBezTo>
                  <a:cubicBezTo>
                    <a:pt x="6951285" y="1517784"/>
                    <a:pt x="6948745" y="1432889"/>
                    <a:pt x="6951285" y="1363179"/>
                  </a:cubicBezTo>
                  <a:lnTo>
                    <a:pt x="6946204" y="1323147"/>
                  </a:lnTo>
                  <a:lnTo>
                    <a:pt x="6946204" y="1210644"/>
                  </a:lnTo>
                  <a:cubicBezTo>
                    <a:pt x="6948745" y="1107804"/>
                    <a:pt x="6951285" y="974090"/>
                    <a:pt x="6951285" y="783590"/>
                  </a:cubicBezTo>
                  <a:cubicBezTo>
                    <a:pt x="6951285" y="548640"/>
                    <a:pt x="6951285" y="311150"/>
                    <a:pt x="6952554" y="74930"/>
                  </a:cubicBezTo>
                  <a:lnTo>
                    <a:pt x="6952554" y="17780"/>
                  </a:lnTo>
                  <a:lnTo>
                    <a:pt x="6911915" y="17780"/>
                  </a:lnTo>
                  <a:lnTo>
                    <a:pt x="6911915" y="52070"/>
                  </a:lnTo>
                  <a:lnTo>
                    <a:pt x="6918265" y="52070"/>
                  </a:lnTo>
                  <a:lnTo>
                    <a:pt x="6918265" y="74930"/>
                  </a:lnTo>
                  <a:cubicBezTo>
                    <a:pt x="6918265" y="100330"/>
                    <a:pt x="6919535" y="127000"/>
                    <a:pt x="6919535" y="153670"/>
                  </a:cubicBezTo>
                  <a:cubicBezTo>
                    <a:pt x="6919535" y="191770"/>
                    <a:pt x="6919535" y="231140"/>
                    <a:pt x="6920804" y="270510"/>
                  </a:cubicBezTo>
                  <a:lnTo>
                    <a:pt x="6920804" y="508000"/>
                  </a:lnTo>
                  <a:cubicBezTo>
                    <a:pt x="6920804" y="661670"/>
                    <a:pt x="6922075" y="815340"/>
                    <a:pt x="6927154" y="965200"/>
                  </a:cubicBezTo>
                  <a:lnTo>
                    <a:pt x="6922075" y="955040"/>
                  </a:lnTo>
                  <a:cubicBezTo>
                    <a:pt x="6924615" y="993140"/>
                    <a:pt x="6924615" y="1033780"/>
                    <a:pt x="6925885" y="1059490"/>
                  </a:cubicBezTo>
                  <a:cubicBezTo>
                    <a:pt x="6925885" y="1071914"/>
                    <a:pt x="6927154" y="1084337"/>
                    <a:pt x="6927154" y="1097451"/>
                  </a:cubicBezTo>
                  <a:cubicBezTo>
                    <a:pt x="6928425" y="1176134"/>
                    <a:pt x="6923345" y="1258268"/>
                    <a:pt x="6927154" y="1336951"/>
                  </a:cubicBezTo>
                  <a:lnTo>
                    <a:pt x="6924615" y="1329359"/>
                  </a:lnTo>
                  <a:cubicBezTo>
                    <a:pt x="6923345" y="1440481"/>
                    <a:pt x="6924615" y="1548153"/>
                    <a:pt x="6925885" y="1654444"/>
                  </a:cubicBezTo>
                  <a:cubicBezTo>
                    <a:pt x="6925885" y="1704828"/>
                    <a:pt x="6924615" y="1755213"/>
                    <a:pt x="6925885" y="1805598"/>
                  </a:cubicBezTo>
                  <a:cubicBezTo>
                    <a:pt x="6924615" y="1916720"/>
                    <a:pt x="6928425" y="1991262"/>
                    <a:pt x="6928425" y="2103075"/>
                  </a:cubicBezTo>
                  <a:lnTo>
                    <a:pt x="6923345" y="2105836"/>
                  </a:lnTo>
                  <a:cubicBezTo>
                    <a:pt x="6941125" y="2293570"/>
                    <a:pt x="6908104" y="2499941"/>
                    <a:pt x="6927154" y="2695268"/>
                  </a:cubicBezTo>
                  <a:lnTo>
                    <a:pt x="6920804" y="2681463"/>
                  </a:lnTo>
                  <a:cubicBezTo>
                    <a:pt x="6930965" y="2711832"/>
                    <a:pt x="6916995" y="2799488"/>
                    <a:pt x="6933504" y="2788445"/>
                  </a:cubicBezTo>
                  <a:lnTo>
                    <a:pt x="6928425" y="2822955"/>
                  </a:lnTo>
                  <a:cubicBezTo>
                    <a:pt x="6950015" y="2955473"/>
                    <a:pt x="6918265" y="3064525"/>
                    <a:pt x="6932235" y="3227413"/>
                  </a:cubicBezTo>
                  <a:lnTo>
                    <a:pt x="6928425" y="3217060"/>
                  </a:lnTo>
                  <a:cubicBezTo>
                    <a:pt x="6930965" y="3260542"/>
                    <a:pt x="6933504" y="3310927"/>
                    <a:pt x="6929695" y="3342676"/>
                  </a:cubicBezTo>
                  <a:cubicBezTo>
                    <a:pt x="6929695" y="3337845"/>
                    <a:pt x="6928425" y="3339916"/>
                    <a:pt x="6927154" y="3329562"/>
                  </a:cubicBezTo>
                  <a:cubicBezTo>
                    <a:pt x="6911915" y="3540651"/>
                    <a:pt x="6928425" y="3818781"/>
                    <a:pt x="6928425" y="4082941"/>
                  </a:cubicBezTo>
                  <a:lnTo>
                    <a:pt x="6920804" y="4052461"/>
                  </a:lnTo>
                  <a:cubicBezTo>
                    <a:pt x="6923345" y="4090561"/>
                    <a:pt x="6924615" y="4140091"/>
                    <a:pt x="6924615" y="4193431"/>
                  </a:cubicBezTo>
                  <a:lnTo>
                    <a:pt x="6924615" y="4354721"/>
                  </a:lnTo>
                  <a:cubicBezTo>
                    <a:pt x="6920804" y="4354721"/>
                    <a:pt x="6918265" y="4353451"/>
                    <a:pt x="6913185" y="4353451"/>
                  </a:cubicBezTo>
                  <a:lnTo>
                    <a:pt x="6910645" y="4354721"/>
                  </a:lnTo>
                  <a:lnTo>
                    <a:pt x="6899215" y="4359801"/>
                  </a:lnTo>
                  <a:lnTo>
                    <a:pt x="6891595" y="4359801"/>
                  </a:lnTo>
                  <a:cubicBezTo>
                    <a:pt x="6871275" y="4354721"/>
                    <a:pt x="6875085" y="4357261"/>
                    <a:pt x="6866195" y="4352181"/>
                  </a:cubicBezTo>
                  <a:cubicBezTo>
                    <a:pt x="6762054" y="4350911"/>
                    <a:pt x="6748085" y="4340751"/>
                    <a:pt x="6674425" y="4335671"/>
                  </a:cubicBezTo>
                  <a:cubicBezTo>
                    <a:pt x="6674425" y="4335671"/>
                    <a:pt x="6675695" y="4335671"/>
                    <a:pt x="6674425" y="4336941"/>
                  </a:cubicBezTo>
                  <a:cubicBezTo>
                    <a:pt x="6623625" y="4345831"/>
                    <a:pt x="6553775" y="4340751"/>
                    <a:pt x="6513135" y="4339481"/>
                  </a:cubicBezTo>
                  <a:lnTo>
                    <a:pt x="6496625" y="4335671"/>
                  </a:lnTo>
                  <a:cubicBezTo>
                    <a:pt x="6472495" y="4326781"/>
                    <a:pt x="6378515" y="4352181"/>
                    <a:pt x="6410265" y="4338211"/>
                  </a:cubicBezTo>
                  <a:cubicBezTo>
                    <a:pt x="6199445" y="4342021"/>
                    <a:pt x="5958145" y="4342021"/>
                    <a:pt x="5691066" y="4342021"/>
                  </a:cubicBezTo>
                  <a:cubicBezTo>
                    <a:pt x="5653245" y="4348371"/>
                    <a:pt x="5484505" y="4342021"/>
                    <a:pt x="5544146" y="4352181"/>
                  </a:cubicBezTo>
                  <a:cubicBezTo>
                    <a:pt x="5477231" y="4339481"/>
                    <a:pt x="5276488" y="4336941"/>
                    <a:pt x="5202301" y="4336941"/>
                  </a:cubicBezTo>
                  <a:cubicBezTo>
                    <a:pt x="5205210" y="4335671"/>
                    <a:pt x="5208119" y="4334401"/>
                    <a:pt x="5219757" y="4334401"/>
                  </a:cubicBezTo>
                  <a:cubicBezTo>
                    <a:pt x="5075746" y="4317891"/>
                    <a:pt x="5048107" y="4349641"/>
                    <a:pt x="4912824" y="4329321"/>
                  </a:cubicBezTo>
                  <a:cubicBezTo>
                    <a:pt x="4891004" y="4343291"/>
                    <a:pt x="4666987" y="4325511"/>
                    <a:pt x="4589890" y="4340751"/>
                  </a:cubicBezTo>
                  <a:cubicBezTo>
                    <a:pt x="4573889" y="4338211"/>
                    <a:pt x="4568070" y="4334401"/>
                    <a:pt x="4573889" y="4333131"/>
                  </a:cubicBezTo>
                  <a:cubicBezTo>
                    <a:pt x="4329506" y="4330591"/>
                    <a:pt x="4060394" y="4329321"/>
                    <a:pt x="3855287" y="4326781"/>
                  </a:cubicBezTo>
                  <a:cubicBezTo>
                    <a:pt x="3679274" y="4339481"/>
                    <a:pt x="3429073" y="4321701"/>
                    <a:pt x="3276333" y="4338211"/>
                  </a:cubicBezTo>
                  <a:cubicBezTo>
                    <a:pt x="3151233" y="4334401"/>
                    <a:pt x="2947581" y="4328051"/>
                    <a:pt x="2773022" y="4334401"/>
                  </a:cubicBezTo>
                  <a:lnTo>
                    <a:pt x="2790478" y="4331861"/>
                  </a:lnTo>
                  <a:cubicBezTo>
                    <a:pt x="2592644" y="4333131"/>
                    <a:pt x="2345352" y="4333131"/>
                    <a:pt x="2210069" y="4344561"/>
                  </a:cubicBezTo>
                  <a:cubicBezTo>
                    <a:pt x="2151883" y="4328051"/>
                    <a:pt x="2066058" y="4331861"/>
                    <a:pt x="1980233" y="4326781"/>
                  </a:cubicBezTo>
                  <a:cubicBezTo>
                    <a:pt x="1847859" y="4334401"/>
                    <a:pt x="1581657" y="4331861"/>
                    <a:pt x="1379459" y="4339481"/>
                  </a:cubicBezTo>
                  <a:cubicBezTo>
                    <a:pt x="1348911" y="4331861"/>
                    <a:pt x="1213628" y="4343291"/>
                    <a:pt x="1203446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706" y="58420"/>
                    <a:pt x="1159806" y="72390"/>
                    <a:pt x="1281997" y="63500"/>
                  </a:cubicBezTo>
                  <a:lnTo>
                    <a:pt x="1289270" y="66040"/>
                  </a:lnTo>
                  <a:lnTo>
                    <a:pt x="1366367" y="62230"/>
                  </a:lnTo>
                  <a:cubicBezTo>
                    <a:pt x="1364913" y="64770"/>
                    <a:pt x="1362003" y="69850"/>
                    <a:pt x="1338729" y="69850"/>
                  </a:cubicBezTo>
                  <a:cubicBezTo>
                    <a:pt x="2278438" y="73660"/>
                    <a:pt x="3247240" y="55880"/>
                    <a:pt x="4211679" y="58420"/>
                  </a:cubicBezTo>
                  <a:lnTo>
                    <a:pt x="4175312" y="62230"/>
                  </a:lnTo>
                  <a:lnTo>
                    <a:pt x="4362963" y="55880"/>
                  </a:lnTo>
                  <a:cubicBezTo>
                    <a:pt x="4361508" y="57150"/>
                    <a:pt x="4352781" y="58420"/>
                    <a:pt x="4344052" y="59690"/>
                  </a:cubicBezTo>
                  <a:cubicBezTo>
                    <a:pt x="4584071" y="66040"/>
                    <a:pt x="4832817" y="55880"/>
                    <a:pt x="5065563" y="57150"/>
                  </a:cubicBezTo>
                  <a:cubicBezTo>
                    <a:pt x="5064108" y="58420"/>
                    <a:pt x="5029197" y="62230"/>
                    <a:pt x="5061199" y="64770"/>
                  </a:cubicBezTo>
                  <a:cubicBezTo>
                    <a:pt x="5234303" y="54610"/>
                    <a:pt x="5339039" y="77470"/>
                    <a:pt x="5424864" y="57150"/>
                  </a:cubicBezTo>
                  <a:cubicBezTo>
                    <a:pt x="5433592" y="58420"/>
                    <a:pt x="5437955" y="62230"/>
                    <a:pt x="5420499" y="64770"/>
                  </a:cubicBezTo>
                  <a:cubicBezTo>
                    <a:pt x="5901991" y="58420"/>
                    <a:pt x="6337875" y="58420"/>
                    <a:pt x="6760785" y="62230"/>
                  </a:cubicBezTo>
                  <a:cubicBezTo>
                    <a:pt x="6809045" y="59690"/>
                    <a:pt x="6859845" y="58420"/>
                    <a:pt x="6910645" y="55880"/>
                  </a:cubicBezTo>
                  <a:lnTo>
                    <a:pt x="6910645" y="20320"/>
                  </a:lnTo>
                  <a:cubicBezTo>
                    <a:pt x="6632515" y="19050"/>
                    <a:pt x="6353115" y="19050"/>
                    <a:pt x="6073715" y="17780"/>
                  </a:cubicBezTo>
                  <a:cubicBezTo>
                    <a:pt x="5072837" y="12700"/>
                    <a:pt x="4179676" y="0"/>
                    <a:pt x="3186145" y="24130"/>
                  </a:cubicBezTo>
                  <a:cubicBezTo>
                    <a:pt x="3187599" y="22860"/>
                    <a:pt x="3178871" y="21590"/>
                    <a:pt x="3205055" y="20320"/>
                  </a:cubicBezTo>
                  <a:cubicBezTo>
                    <a:pt x="2918488" y="24130"/>
                    <a:pt x="2658104" y="17780"/>
                    <a:pt x="2387537" y="21590"/>
                  </a:cubicBezTo>
                  <a:lnTo>
                    <a:pt x="2388992" y="20320"/>
                  </a:lnTo>
                  <a:cubicBezTo>
                    <a:pt x="1722759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83854" y="4373771"/>
                    <a:pt x="2607191" y="4357261"/>
                  </a:cubicBezTo>
                  <a:cubicBezTo>
                    <a:pt x="3305427" y="4366151"/>
                    <a:pt x="4003663" y="4345831"/>
                    <a:pt x="4682988" y="4358531"/>
                  </a:cubicBezTo>
                  <a:cubicBezTo>
                    <a:pt x="4307686" y="4361071"/>
                    <a:pt x="3936748" y="4366151"/>
                    <a:pt x="3549809" y="4369961"/>
                  </a:cubicBezTo>
                  <a:cubicBezTo>
                    <a:pt x="3558537" y="4368691"/>
                    <a:pt x="3562901" y="4367421"/>
                    <a:pt x="3571629" y="4366151"/>
                  </a:cubicBezTo>
                  <a:cubicBezTo>
                    <a:pt x="3542536" y="4368691"/>
                    <a:pt x="3510533" y="4372501"/>
                    <a:pt x="3477076" y="4371231"/>
                  </a:cubicBezTo>
                  <a:cubicBezTo>
                    <a:pt x="3468348" y="4369961"/>
                    <a:pt x="3485804" y="4368691"/>
                    <a:pt x="3497442" y="4367421"/>
                  </a:cubicBezTo>
                  <a:cubicBezTo>
                    <a:pt x="3369432" y="4357261"/>
                    <a:pt x="3123594" y="4373771"/>
                    <a:pt x="3043588" y="4366151"/>
                  </a:cubicBezTo>
                  <a:cubicBezTo>
                    <a:pt x="3007222" y="4367421"/>
                    <a:pt x="2991220" y="4371231"/>
                    <a:pt x="3011586" y="4375041"/>
                  </a:cubicBezTo>
                  <a:cubicBezTo>
                    <a:pt x="2540276" y="4377581"/>
                    <a:pt x="2035510" y="4380121"/>
                    <a:pt x="1554018" y="4387741"/>
                  </a:cubicBezTo>
                  <a:cubicBezTo>
                    <a:pt x="1530744" y="4386471"/>
                    <a:pt x="1526380" y="4383931"/>
                    <a:pt x="1533653" y="4380121"/>
                  </a:cubicBezTo>
                  <a:cubicBezTo>
                    <a:pt x="1123439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32167" y="4401711"/>
                    <a:pt x="1311090" y="4391551"/>
                  </a:cubicBezTo>
                  <a:cubicBezTo>
                    <a:pt x="1354730" y="4400441"/>
                    <a:pt x="1514743" y="4391551"/>
                    <a:pt x="1584566" y="4400441"/>
                  </a:cubicBezTo>
                  <a:cubicBezTo>
                    <a:pt x="1634024" y="4396631"/>
                    <a:pt x="1682028" y="4397901"/>
                    <a:pt x="1700939" y="4391551"/>
                  </a:cubicBezTo>
                  <a:cubicBezTo>
                    <a:pt x="2364263" y="4396631"/>
                    <a:pt x="3042134" y="4387741"/>
                    <a:pt x="3721459" y="4387741"/>
                  </a:cubicBezTo>
                  <a:cubicBezTo>
                    <a:pt x="4040029" y="4369961"/>
                    <a:pt x="4419695" y="4391551"/>
                    <a:pt x="4797906" y="4385201"/>
                  </a:cubicBezTo>
                  <a:cubicBezTo>
                    <a:pt x="4800815" y="4385201"/>
                    <a:pt x="4799361" y="4386471"/>
                    <a:pt x="4797906" y="4386471"/>
                  </a:cubicBezTo>
                  <a:cubicBezTo>
                    <a:pt x="4921552" y="4382661"/>
                    <a:pt x="5100475" y="4380121"/>
                    <a:pt x="5247395" y="4382661"/>
                  </a:cubicBezTo>
                  <a:lnTo>
                    <a:pt x="5372496" y="4375041"/>
                  </a:lnTo>
                  <a:cubicBezTo>
                    <a:pt x="5653245" y="4380121"/>
                    <a:pt x="5936903" y="4382661"/>
                    <a:pt x="6185475" y="4382661"/>
                  </a:cubicBezTo>
                  <a:lnTo>
                    <a:pt x="6824285" y="4382661"/>
                  </a:lnTo>
                  <a:cubicBezTo>
                    <a:pt x="6820475" y="4383931"/>
                    <a:pt x="6809045" y="4385201"/>
                    <a:pt x="6784915" y="4386471"/>
                  </a:cubicBezTo>
                  <a:cubicBezTo>
                    <a:pt x="6803965" y="4387741"/>
                    <a:pt x="6876354" y="4387741"/>
                    <a:pt x="6911915" y="4383931"/>
                  </a:cubicBezTo>
                  <a:cubicBezTo>
                    <a:pt x="6916995" y="4383931"/>
                    <a:pt x="6922075" y="4382661"/>
                    <a:pt x="6925885" y="4382661"/>
                  </a:cubicBezTo>
                  <a:lnTo>
                    <a:pt x="6951285" y="4382661"/>
                  </a:lnTo>
                  <a:lnTo>
                    <a:pt x="6951285" y="4367421"/>
                  </a:lnTo>
                  <a:cubicBezTo>
                    <a:pt x="6958904" y="4363611"/>
                    <a:pt x="6944935" y="4364881"/>
                    <a:pt x="6951285" y="4357261"/>
                  </a:cubicBezTo>
                  <a:lnTo>
                    <a:pt x="6951285" y="4051191"/>
                  </a:lnTo>
                  <a:cubicBezTo>
                    <a:pt x="6956365" y="4070241"/>
                    <a:pt x="6948745" y="4133741"/>
                    <a:pt x="6957635" y="4124851"/>
                  </a:cubicBezTo>
                  <a:cubicBezTo>
                    <a:pt x="6961445" y="4080401"/>
                    <a:pt x="6955095" y="4061351"/>
                    <a:pt x="6951285" y="4051191"/>
                  </a:cubicBezTo>
                  <a:cubicBezTo>
                    <a:pt x="6951285" y="3869581"/>
                    <a:pt x="6952554" y="3686701"/>
                    <a:pt x="6952554" y="3505091"/>
                  </a:cubicBezTo>
                  <a:cubicBezTo>
                    <a:pt x="6953825" y="3389521"/>
                    <a:pt x="6953825" y="3320590"/>
                    <a:pt x="6955095" y="3259162"/>
                  </a:cubicBezTo>
                  <a:cubicBezTo>
                    <a:pt x="6961445" y="3444131"/>
                    <a:pt x="6956365" y="3732421"/>
                    <a:pt x="6955095" y="4015631"/>
                  </a:cubicBezTo>
                  <a:cubicBezTo>
                    <a:pt x="6958904" y="4029601"/>
                    <a:pt x="6960175" y="3978801"/>
                    <a:pt x="6963985" y="4014361"/>
                  </a:cubicBezTo>
                  <a:cubicBezTo>
                    <a:pt x="6969065" y="3896251"/>
                    <a:pt x="6953825" y="3798461"/>
                    <a:pt x="6961445" y="3691781"/>
                  </a:cubicBezTo>
                  <a:lnTo>
                    <a:pt x="6965254" y="3705751"/>
                  </a:lnTo>
                  <a:cubicBezTo>
                    <a:pt x="6967795" y="3628281"/>
                    <a:pt x="6955095" y="3690511"/>
                    <a:pt x="6960175" y="3609231"/>
                  </a:cubicBezTo>
                  <a:cubicBezTo>
                    <a:pt x="6965254" y="3580021"/>
                    <a:pt x="6966525" y="3620661"/>
                    <a:pt x="6967795" y="3605421"/>
                  </a:cubicBezTo>
                  <a:close/>
                  <a:moveTo>
                    <a:pt x="6495355" y="4355991"/>
                  </a:moveTo>
                  <a:lnTo>
                    <a:pt x="6523295" y="4355991"/>
                  </a:lnTo>
                  <a:cubicBezTo>
                    <a:pt x="6516945" y="4354721"/>
                    <a:pt x="6508054" y="4354721"/>
                    <a:pt x="649535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928034" y="8166147"/>
            <a:ext cx="278320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43,31%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34,07%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23752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5293"/>
          <a:stretch>
            <a:fillRect/>
          </a:stretch>
        </p:blipFill>
        <p:spPr>
          <a:xfrm>
            <a:off x="1139780" y="2111068"/>
            <a:ext cx="9310442" cy="6503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3410" y="2946747"/>
            <a:ext cx="2597079" cy="1093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00054" y="9285598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9780" y="1055714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Staycation telah menjadi tren untuk berwisata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0986" y="2899122"/>
            <a:ext cx="6090912" cy="444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51" lvl="1" indent="-269025">
              <a:lnSpc>
                <a:spcPts val="3488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Rata-rata lama menginap wisatawan meningkat, terutama untuk wisatawan domestik yang meningkat hingga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61%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 di tahun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2020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dibanding tahun 2019.</a:t>
            </a:r>
          </a:p>
          <a:p>
            <a:pPr>
              <a:lnSpc>
                <a:spcPts val="3488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Peningkatan tajam pada tahun 2020 didorong dengan tren </a:t>
            </a:r>
            <a:r>
              <a:rPr lang="en-US" sz="2492">
                <a:solidFill>
                  <a:srgbClr val="000000"/>
                </a:solidFill>
                <a:latin typeface="Glacial Indifference Bold Italics"/>
              </a:rPr>
              <a:t>STAYCATION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dimana orang-orang yang jenuh di rumah ingin mencari suasana yang baru</a:t>
            </a:r>
          </a:p>
          <a:p>
            <a:pPr>
              <a:lnSpc>
                <a:spcPts val="3500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1347343"/>
            <a:ext cx="11506199" cy="69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League Spartan"/>
              </a:rPr>
              <a:t>KESIMPULAN HASIL VISUALISASI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6677" y="3158144"/>
            <a:ext cx="14467371" cy="5546366"/>
            <a:chOff x="0" y="0"/>
            <a:chExt cx="2805821" cy="107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5821" cy="1075670"/>
            </a:xfrm>
            <a:custGeom>
              <a:avLst/>
              <a:gdLst/>
              <a:ahLst/>
              <a:cxnLst/>
              <a:rect l="l" t="t" r="r" b="b"/>
              <a:pathLst>
                <a:path w="2805821" h="1075670">
                  <a:moveTo>
                    <a:pt x="0" y="0"/>
                  </a:moveTo>
                  <a:lnTo>
                    <a:pt x="2805821" y="0"/>
                  </a:lnTo>
                  <a:lnTo>
                    <a:pt x="2805821" y="1075670"/>
                  </a:lnTo>
                  <a:lnTo>
                    <a:pt x="0" y="1075670"/>
                  </a:lnTo>
                  <a:close/>
                </a:path>
              </a:pathLst>
            </a:custGeom>
            <a:solidFill>
              <a:srgbClr val="D1D4D0">
                <a:alpha val="2274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7336" y="3217162"/>
            <a:ext cx="13907004" cy="53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Industri pariwisata terpukul berat secara finansial ditandai penurunan pajak dari sektor yang berkaitan dengan pariwisata mencapai </a:t>
            </a:r>
            <a:r>
              <a:rPr lang="en-US" sz="2267">
                <a:solidFill>
                  <a:srgbClr val="ED1C24"/>
                </a:solidFill>
                <a:latin typeface="Open Sans Bold"/>
              </a:rPr>
              <a:t>-50.36%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Wisatawan mancanegara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membutuhkan waktu yang lama untuk dapat pulih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ke kondisi semula dikarenakan pembatasan perjalanan antar negara dan kondisi pandemi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Pemulihan industri pariwisata akan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ditopang oleh wisatawan domestik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karena :</a:t>
            </a:r>
          </a:p>
          <a:p>
            <a:pPr algn="just">
              <a:lnSpc>
                <a:spcPts val="4240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Timbul tren baru dalam berwisata yaitu </a:t>
            </a:r>
            <a:r>
              <a:rPr lang="en-US" sz="2267">
                <a:solidFill>
                  <a:srgbClr val="000000"/>
                </a:solidFill>
                <a:latin typeface="Open Sans Bold Italics"/>
              </a:rPr>
              <a:t>staycation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ditandai dengan meningkatnya lama menginap wisatawan domestik yang meningkat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61%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 di tahun 2020 dibanding tahun 2019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0" name="AutoShape 10"/>
          <p:cNvSpPr/>
          <p:nvPr/>
        </p:nvSpPr>
        <p:spPr>
          <a:xfrm rot="-5400000">
            <a:off x="9312787" y="-4894559"/>
            <a:ext cx="55151" cy="14467371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1" name="TextBox 11"/>
          <p:cNvSpPr txBox="1"/>
          <p:nvPr/>
        </p:nvSpPr>
        <p:spPr>
          <a:xfrm>
            <a:off x="3208282" y="6011917"/>
            <a:ext cx="12245111" cy="1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Pemulihan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demand sangat cepat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seperti yang terjadi di DKI Jakarta pada Oktober 2020 saat dilakukan pelonggaran pembatasan</a:t>
            </a:r>
          </a:p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Menyusun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96.09%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dari total penumpang pesawat di tahun 2021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F3D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451350"/>
            <a:ext cx="1591595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Apa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kebijakan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yang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dapat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diambil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memacu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pemulihan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ED1C24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584468"/>
            <a:ext cx="16033729" cy="578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endParaRPr dirty="0"/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sektor-sektor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pariwisata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mengurangi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beban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seperti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penghapusan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biaya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sewa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sentra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kuliner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milik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parkir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pesawat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terbang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Menjalin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sama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akomodasi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isolasi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/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karantina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mandiri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insentif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paket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apresiasi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tenaga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aparatur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Peningkatan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permintaan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tax break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bagi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swasta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didukung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kultur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work from home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staycation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sertifikasi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menjamin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standar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kebersihan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keamanan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suatu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di Indonesia</a:t>
            </a:r>
          </a:p>
          <a:p>
            <a:pPr marL="559640" lvl="1" indent="-279820" algn="l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bimbingan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mentorship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pelaku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kecil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menengah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meningkatkan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penguasaan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IT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sosial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media</a:t>
            </a:r>
          </a:p>
          <a:p>
            <a:pPr>
              <a:lnSpc>
                <a:spcPts val="3500"/>
              </a:lnSpc>
            </a:pPr>
            <a:endParaRPr lang="en-US" sz="2592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9780" y="1055714"/>
            <a:ext cx="162306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Turisme membutuhkan dukungan dari pemerintah untuk dapat pulih ke kondisi semula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EE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98106" y="4550274"/>
            <a:ext cx="10891787" cy="115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7331" b="1" dirty="0">
                <a:solidFill>
                  <a:srgbClr val="000000"/>
                </a:solidFill>
                <a:latin typeface="League Spartan Italics"/>
              </a:rPr>
              <a:t>Alur </a:t>
            </a:r>
            <a:r>
              <a:rPr lang="en-US" sz="7331" b="1" dirty="0" err="1">
                <a:solidFill>
                  <a:srgbClr val="000000"/>
                </a:solidFill>
                <a:latin typeface="League Spartan Italics"/>
              </a:rPr>
              <a:t>Pengolahan</a:t>
            </a:r>
            <a:r>
              <a:rPr lang="en-US" sz="7331" b="1" dirty="0">
                <a:solidFill>
                  <a:srgbClr val="000000"/>
                </a:solidFill>
                <a:latin typeface="League Spartan Italics"/>
              </a:rPr>
              <a:t>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05237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545252"/>
                </a:solidFill>
                <a:latin typeface="Avenir Next LT Pro"/>
              </a:rPr>
              <a:t>TEKNIS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39880" y="3613446"/>
            <a:ext cx="11054565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Data yang diambil merupakan data-data gabungan dari pihak eksternal Cybertrend maupun data publik eksternal seperti :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DKI Jakarta (BPS Jakarta)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(BPS)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Kemenparekraf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Jakarta Open 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19197" y="2172376"/>
            <a:ext cx="3807012" cy="23793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2480" y="4551758"/>
            <a:ext cx="4220446" cy="1183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4170" y="5997288"/>
            <a:ext cx="2757067" cy="2757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Data Gathering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24082" y="3056182"/>
            <a:ext cx="9987945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Mengenai software 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 Colab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IDE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berbasis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Jupyter Notebook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disediakan secara gratis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fitur yang disediakan oleh Colab: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Mengikuti format Jupyter Notebook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Akses gratis ke GPU dan TPU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Cocok untuk Analisis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Software - Data Processing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618" y="2756917"/>
            <a:ext cx="5701305" cy="57013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432104" y="2455107"/>
            <a:ext cx="9494002" cy="588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package library bawaan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yang sangat sering digunakan oleh pemain data, karena flexibilitas dan fungsi-fungsi bawaan yang sangat berguna dalam memanipulasi data.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kegunaan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 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antara lain: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Import dan Export Data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Operasi Agregat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Manipulasi DataFrame ataupun Data (merge, reshape, join, concat)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23754"/>
            <a:ext cx="7030075" cy="28394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Library - Data Processing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57697"/>
            <a:ext cx="2049398" cy="204939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194947" y="1696617"/>
            <a:ext cx="465518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Elvan Selvano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: 7 </a:t>
            </a:r>
            <a:r>
              <a:rPr lang="en-US" sz="3000" dirty="0" err="1">
                <a:solidFill>
                  <a:srgbClr val="303030"/>
                </a:solidFill>
                <a:latin typeface="Glacial Indifference"/>
              </a:rPr>
              <a:t>Agustus</a:t>
            </a: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 2001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elvan.selvano@binus.ac.id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081349670688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Jl.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Tanjung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Pura 318, Pontianak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Selvano</a:t>
            </a:r>
            <a:endParaRPr lang="en-US" sz="3000" dirty="0">
              <a:solidFill>
                <a:srgbClr val="303030"/>
              </a:solidFill>
              <a:latin typeface="Glacial Indifference" panose="020B0604020202020204" charset="0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Machine Learning dan Data Analytics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S1 Teknik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Informatika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Universitas Bina Nusantara</a:t>
            </a:r>
          </a:p>
          <a:p>
            <a:pPr>
              <a:lnSpc>
                <a:spcPts val="4200"/>
              </a:lnSpc>
            </a:pPr>
            <a:endParaRPr lang="en-US" sz="1200" dirty="0">
              <a:solidFill>
                <a:srgbClr val="30303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6397" y="2147854"/>
            <a:ext cx="2901390" cy="3361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6397" y="5509260"/>
            <a:ext cx="3172536" cy="32612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390224"/>
            <a:ext cx="12865384" cy="374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Hasil processing diexport ke dalam  2 format yaitu: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.ipynb (Interactive PYthon NoteBook)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untuk menyimpan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record processing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 Bo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.csv (comma seperated values)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yang datanya kemudian akan digunakan untuk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visualisasi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lebih lanjut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Data Preprocessing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88625" y="3822965"/>
            <a:ext cx="10188976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Software yang digunakan untuk visualisasi adalah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tableau,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tool yang sangat umum digunakan untuk melakukan data visualisasi maupun data analisis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Software -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Visualisasi</a:t>
            </a:r>
            <a:endParaRPr lang="en-US" sz="5000" b="1" dirty="0">
              <a:solidFill>
                <a:srgbClr val="303030"/>
              </a:solidFill>
              <a:latin typeface="League Spartan Italic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3563" y="2970796"/>
            <a:ext cx="5165737" cy="516573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9955" y="2959145"/>
            <a:ext cx="2093817" cy="13086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50592" y="5662491"/>
            <a:ext cx="2189872" cy="2391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78962" y="2743077"/>
            <a:ext cx="1721144" cy="17211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10216" y="2890356"/>
            <a:ext cx="3351641" cy="13537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11237" y="5880592"/>
            <a:ext cx="1937444" cy="19374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4702022" y="5089834"/>
            <a:ext cx="1947431" cy="696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099999">
            <a:off x="3103825" y="6089569"/>
            <a:ext cx="1801869" cy="6441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850592" y="3182517"/>
            <a:ext cx="1846061" cy="8422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000125"/>
            <a:ext cx="162306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Cycle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Pengolahan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9309" y="4397546"/>
            <a:ext cx="3437139" cy="54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Pengambilan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20689" y="4201106"/>
            <a:ext cx="5741168" cy="109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Pengolahan data menggunakan software yang telah dipersiapkan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3505" y="6522851"/>
            <a:ext cx="1651740" cy="75360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98366" y="8239562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Mencari insights dari visualisasi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9375" y="7769930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Visualisasi melalui Tableau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782102" y="3200593"/>
            <a:ext cx="12723796" cy="333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7949">
                <a:solidFill>
                  <a:srgbClr val="000000"/>
                </a:solidFill>
                <a:latin typeface="Glacial Indifference Bold"/>
              </a:rPr>
              <a:t>Modelling - Kasus Positif Harian Covid-19 di Indonesia</a:t>
            </a:r>
          </a:p>
        </p:txBody>
      </p:sp>
      <p:sp>
        <p:nvSpPr>
          <p:cNvPr id="6" name="AutoShape 6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1129" y="2124947"/>
            <a:ext cx="7985741" cy="2286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5169" y="376970"/>
            <a:ext cx="10922016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2"/>
              </a:lnSpc>
            </a:pPr>
            <a:r>
              <a:rPr lang="en-US" sz="5400" dirty="0">
                <a:solidFill>
                  <a:srgbClr val="000000"/>
                </a:solidFill>
                <a:latin typeface="Glacial Indifference Bold"/>
              </a:rPr>
              <a:t>1.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5169" y="4682347"/>
            <a:ext cx="14851793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Prophet merupakan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library machine learning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untuk memprediksi sesuatu berdasarkan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waktu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yang diciptakan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Facebook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dan diimplementasikan menggunakan bahasa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R.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Prophet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memprediksi data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time-series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dipengaruhi oleh musiman harian, mingguan ataupun tahunan. Library ini biasanya digunakan untuk memprediksi trend terhadap masa depan mengenai suatu kasus tidak pasti dan juga trend dalam jangka waktu tertentu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5708" y="1769649"/>
            <a:ext cx="10300066" cy="64593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7503" y="3575806"/>
            <a:ext cx="5571797" cy="260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Glacial Indifference"/>
              </a:rPr>
              <a:t>Kami juga menambahkan 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Confidence Interval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pada hasil prediksi kami, berada di sekitar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4,200,000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hingga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4,400,000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kasus positif hinga 17 Januari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708" y="576666"/>
            <a:ext cx="10922016" cy="981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5400" dirty="0">
                <a:solidFill>
                  <a:srgbClr val="000000"/>
                </a:solidFill>
                <a:latin typeface="Glacial Indifference Bold"/>
              </a:rPr>
              <a:t>2. Confidence Interval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1192" y="0"/>
            <a:ext cx="900112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1631" y="4663470"/>
            <a:ext cx="3921823" cy="65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1"/>
              </a:lnSpc>
            </a:pPr>
            <a:r>
              <a:rPr lang="en-US" sz="5223" spc="-120">
                <a:solidFill>
                  <a:srgbClr val="000000"/>
                </a:solidFill>
                <a:latin typeface="Glacial Indifference Bold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631" y="5388931"/>
            <a:ext cx="5290556" cy="3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9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Glacial Indifference"/>
              </a:rPr>
              <a:t>Dashboard can be found in dashboard.twbx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620866" y="553307"/>
            <a:ext cx="9046267" cy="85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4988">
                <a:solidFill>
                  <a:srgbClr val="000000"/>
                </a:solidFill>
                <a:latin typeface="Glacial Indifference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841" y="2042911"/>
            <a:ext cx="16062459" cy="66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868">
                <a:solidFill>
                  <a:srgbClr val="000000"/>
                </a:solidFill>
                <a:latin typeface="Open Sans"/>
              </a:rPr>
              <a:t>Penerimaan Devisa Sektor Pariwisata Indonesia 2015-2020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https://www.bps.go.id/indicator/16/1160/1/jumlah-devisa-sektor-pariwisata.html</a:t>
            </a:r>
            <a:r>
              <a:rPr lang="en-US" sz="1767">
                <a:solidFill>
                  <a:srgbClr val="0077B5"/>
                </a:solidFill>
                <a:latin typeface="Open Sans"/>
              </a:rPr>
              <a:t>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Internasional di Bandara Soekarno-Hatta 2020-2021</a:t>
            </a:r>
          </a:p>
          <a:p>
            <a:pPr>
              <a:lnSpc>
                <a:spcPts val="289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Domestik di Bandara Soekarno-Hatta 2020-2021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Kunjungan Wisatawan Mancanegara ke Objek Wisata Unggulan di DKI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umlah Kunjungan Wisatawan Nasional ke Objek Wisata Unggulan di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https://jakarta.bps.go.id/indicator/16/777/1/jumlah-kunjungan-wisatawan-ke-obyek-wisata-unggulan-menurut-lokasi-di-dki-jakarta.html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GeoMap Okupansi Hotel di Indonesia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https://www.bps.go.id/indicator/16/282/1/tingkat-penghunian-kamar-hotel.html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Nasional Vs. Mancanegara 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https://www.bps.go.id/indicator/17/66/1/jumlah-penumpang-pesawat-di-bandara-utama.html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Pendapatan Pajak Sektor Pariwisata di Jakarta Barat Tahun 2019 dan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https://jakbarkota.bps.go.id/indicator/101/114/1/rencana-dan-realisasi-pajak.html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Rata-rata lama menginap turis tahunan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https://jakarta.bps.go.id/indicator/16/233/1/rata-rata-lama-menginap-tamu-asing-dan-tamu-domestik-menurut-bulan-hari-.html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Internasional dan Nasional 2019-2021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Prediksi Jumlah kasus Positif Covid-19 di Indonesia</a:t>
            </a:r>
          </a:p>
          <a:p>
            <a:pPr>
              <a:lnSpc>
                <a:spcPts val="262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https://corona.jakarta.go.id/enn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2404" y="1696617"/>
            <a:ext cx="23501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Roland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2 February 2001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roland001@binus.ac.id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082249388283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Duku Barat 4 no.7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Machine Learning and Data Analysis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S1 Teknik Informatika Universitas Bina Nusantara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9 Februari 2001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jonathan.kristanto002@binus.ac.id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081282511007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Jl. Jemursari Selatan I/4, Surabaya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Jonathan Kristanto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Analysis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63633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Jonathan Kristanto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644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19 Mei 2002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darnell.kikoo@binus.ac.id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081218222211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Jalan Purnama 1, Purnama Anggrek 2 No D.11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Darnell Kikoo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Analytics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45128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Darnell Kikoo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12952" y="1196163"/>
            <a:ext cx="2049398" cy="204939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4132415"/>
            <a:ext cx="14858735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Mengapa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penting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 Italics"/>
              </a:rPr>
              <a:t>diperhatikan</a:t>
            </a:r>
            <a:r>
              <a:rPr lang="en-US" sz="5000" b="1" dirty="0">
                <a:solidFill>
                  <a:srgbClr val="303030"/>
                </a:solidFill>
                <a:latin typeface="League Spartan Italics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5724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52500"/>
            <a:ext cx="5153137" cy="91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dirty="0">
                <a:solidFill>
                  <a:srgbClr val="FFFFFF"/>
                </a:solidFill>
                <a:latin typeface="Avenir Next LT Pro"/>
              </a:rPr>
              <a:t>LATAR BELAKANG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3245" y="2114770"/>
            <a:ext cx="10545204" cy="64722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3245" y="952500"/>
            <a:ext cx="9755755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Menyerap</a:t>
            </a:r>
            <a:r>
              <a:rPr lang="en-US" sz="3999" dirty="0">
                <a:solidFill>
                  <a:srgbClr val="000000"/>
                </a:solidFill>
                <a:latin typeface="League Spartan"/>
              </a:rPr>
              <a:t> Banyak Tenaga </a:t>
            </a: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Kerja</a:t>
            </a:r>
            <a:endParaRPr lang="en-US" sz="399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29059" y="2067145"/>
            <a:ext cx="5230241" cy="668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pariwisata adalah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industri yang padat karya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(Sharma, G, 2021)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Sektor pariwisata juga mampu  menimbulkan </a:t>
            </a:r>
            <a:r>
              <a:rPr lang="en-US" sz="2499">
                <a:solidFill>
                  <a:srgbClr val="000000"/>
                </a:solidFill>
                <a:latin typeface="Glacial Indifference Bold Italics"/>
              </a:rPr>
              <a:t>multiplier effect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,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yaitu menstimulasi terjadinya pertumbuhan ekonomi dan sektor produktivitas lain di suatu wilayah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Dengan jumlah penduduk yang begitu besar, Indonesia membutuhkan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padat karya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untuk memberi lapangan kerja bagi warganya.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5391" y="9229726"/>
            <a:ext cx="7123909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Sumber Data : BPS (2019)</a:t>
            </a:r>
          </a:p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Sharma, G. D., Thomas, A., &amp; Paul, J. (2021). Reviving tourism industry post-COVID-19: A resilience-based framework. Tourism management perspectives, 37, 100786</a:t>
            </a:r>
          </a:p>
          <a:p>
            <a:pPr algn="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Open Sans Light Itali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3644"/>
          <a:stretch>
            <a:fillRect/>
          </a:stretch>
        </p:blipFill>
        <p:spPr>
          <a:xfrm>
            <a:off x="2738586" y="1739803"/>
            <a:ext cx="12665529" cy="7059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93071" y="5354111"/>
            <a:ext cx="7014272" cy="239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Glacial Indifference"/>
              </a:rPr>
              <a:t>Sebelum pandemi, </a:t>
            </a:r>
            <a:r>
              <a:rPr lang="en-US" sz="2235">
                <a:solidFill>
                  <a:srgbClr val="339866"/>
                </a:solidFill>
                <a:latin typeface="Glacial Indifference Bold"/>
              </a:rPr>
              <a:t>sektor pariwisata konsisten menyumbang devisa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dan terus mengalami pertumbuhan sebesar </a:t>
            </a:r>
            <a:r>
              <a:rPr lang="en-US" sz="2235">
                <a:solidFill>
                  <a:srgbClr val="25724C"/>
                </a:solidFill>
                <a:latin typeface="Glacial Indifference Bold"/>
              </a:rPr>
              <a:t>57%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dari tahun 2015-2019</a:t>
            </a:r>
          </a:p>
          <a:p>
            <a:pPr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Glacial Indifference"/>
            </a:endParaRPr>
          </a:p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A1815"/>
                </a:solidFill>
                <a:latin typeface="Glacial Indifference Bold"/>
              </a:rPr>
              <a:t>Penerimaan devisa mencapai puncaknya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pada 2019 sebelum menurun tajam </a:t>
            </a:r>
            <a:r>
              <a:rPr lang="en-US" sz="2235">
                <a:solidFill>
                  <a:srgbClr val="FA1815"/>
                </a:solidFill>
                <a:latin typeface="Glacial Indifference Bold"/>
              </a:rPr>
              <a:t>81%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di tahun 2020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55790" y="4333120"/>
            <a:ext cx="1082336" cy="416875"/>
            <a:chOff x="0" y="0"/>
            <a:chExt cx="1443115" cy="555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7968"/>
              <a:ext cx="424002" cy="51786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97324" y="-47625"/>
              <a:ext cx="945791" cy="60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FA1815"/>
                  </a:solidFill>
                  <a:latin typeface="Open Sans Bold"/>
                </a:rPr>
                <a:t>81%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52500"/>
            <a:ext cx="717502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Penyumbang Besar Devisa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1930</Words>
  <Application>Microsoft Office PowerPoint</Application>
  <PresentationFormat>Custom</PresentationFormat>
  <Paragraphs>295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Glacial Indifference Italics</vt:lpstr>
      <vt:lpstr>Open Sans Bold Italics</vt:lpstr>
      <vt:lpstr>Glacial Indifference Bold</vt:lpstr>
      <vt:lpstr>Avenir Next LT Pro</vt:lpstr>
      <vt:lpstr>Arimo</vt:lpstr>
      <vt:lpstr>Arial</vt:lpstr>
      <vt:lpstr>League Spartan Italics</vt:lpstr>
      <vt:lpstr>League Spartan</vt:lpstr>
      <vt:lpstr>Calibri</vt:lpstr>
      <vt:lpstr>Glacial Indifference</vt:lpstr>
      <vt:lpstr>Open Sans Light Italics</vt:lpstr>
      <vt:lpstr>Open Sans Bold</vt:lpstr>
      <vt:lpstr>Glacial Indifference Bold Italics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TSDN 2021 - LinearRegression</dc:title>
  <cp:lastModifiedBy>JONATHAN KRISTANTO</cp:lastModifiedBy>
  <cp:revision>5</cp:revision>
  <dcterms:created xsi:type="dcterms:W3CDTF">2006-08-16T00:00:00Z</dcterms:created>
  <dcterms:modified xsi:type="dcterms:W3CDTF">2021-10-12T17:34:45Z</dcterms:modified>
  <dc:identifier>DAErHEFmKZA</dc:identifier>
</cp:coreProperties>
</file>